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6" r:id="rId1"/>
    <p:sldMasterId id="2147483688" r:id="rId2"/>
    <p:sldMasterId id="2147483700" r:id="rId3"/>
  </p:sldMasterIdLst>
  <p:notesMasterIdLst>
    <p:notesMasterId r:id="rId22"/>
  </p:notesMasterIdLst>
  <p:sldIdLst>
    <p:sldId id="622" r:id="rId4"/>
    <p:sldId id="640" r:id="rId5"/>
    <p:sldId id="641" r:id="rId6"/>
    <p:sldId id="642" r:id="rId7"/>
    <p:sldId id="643" r:id="rId8"/>
    <p:sldId id="644" r:id="rId9"/>
    <p:sldId id="490" r:id="rId10"/>
    <p:sldId id="650" r:id="rId11"/>
    <p:sldId id="647" r:id="rId12"/>
    <p:sldId id="645" r:id="rId13"/>
    <p:sldId id="648" r:id="rId14"/>
    <p:sldId id="656" r:id="rId15"/>
    <p:sldId id="658" r:id="rId16"/>
    <p:sldId id="659" r:id="rId17"/>
    <p:sldId id="661" r:id="rId18"/>
    <p:sldId id="662" r:id="rId19"/>
    <p:sldId id="663" r:id="rId20"/>
    <p:sldId id="649" r:id="rId21"/>
  </p:sldIdLst>
  <p:sldSz cx="9144000" cy="6858000" type="screen4x3"/>
  <p:notesSz cx="6648450" cy="98504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okce" initials="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0000"/>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ema Uygulanmış Stil 1 - Vurgu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A107856-5554-42FB-B03E-39F5DBC370BA}" styleName="Orta Stil 4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Açık Stil 3 - Vurgu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151" autoAdjust="0"/>
    <p:restoredTop sz="89186" autoAdjust="0"/>
  </p:normalViewPr>
  <p:slideViewPr>
    <p:cSldViewPr>
      <p:cViewPr varScale="1">
        <p:scale>
          <a:sx n="40" d="100"/>
          <a:sy n="40" d="100"/>
        </p:scale>
        <p:origin x="924" y="4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81" d="100"/>
          <a:sy n="81" d="100"/>
        </p:scale>
        <p:origin x="2982"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880995" cy="492522"/>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765916" y="0"/>
            <a:ext cx="2880995" cy="492522"/>
          </a:xfrm>
          <a:prstGeom prst="rect">
            <a:avLst/>
          </a:prstGeom>
        </p:spPr>
        <p:txBody>
          <a:bodyPr vert="horz" lIns="91440" tIns="45720" rIns="91440" bIns="45720" rtlCol="0"/>
          <a:lstStyle>
            <a:lvl1pPr algn="r">
              <a:defRPr sz="1200"/>
            </a:lvl1pPr>
          </a:lstStyle>
          <a:p>
            <a:fld id="{17302076-3F0E-4174-86C6-DC044E8774C0}" type="datetimeFigureOut">
              <a:rPr lang="tr-TR" smtClean="0"/>
              <a:pPr/>
              <a:t>16.02.2024</a:t>
            </a:fld>
            <a:endParaRPr lang="tr-TR"/>
          </a:p>
        </p:txBody>
      </p:sp>
      <p:sp>
        <p:nvSpPr>
          <p:cNvPr id="4" name="3 Slayt Görüntüsü Yer Tutucusu"/>
          <p:cNvSpPr>
            <a:spLocks noGrp="1" noRot="1" noChangeAspect="1"/>
          </p:cNvSpPr>
          <p:nvPr>
            <p:ph type="sldImg" idx="2"/>
          </p:nvPr>
        </p:nvSpPr>
        <p:spPr>
          <a:xfrm>
            <a:off x="862013" y="738188"/>
            <a:ext cx="4924425" cy="3694112"/>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64845" y="4678958"/>
            <a:ext cx="5318760" cy="4432697"/>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9356206"/>
            <a:ext cx="2880995" cy="492522"/>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765916" y="9356206"/>
            <a:ext cx="2880995" cy="492522"/>
          </a:xfrm>
          <a:prstGeom prst="rect">
            <a:avLst/>
          </a:prstGeom>
        </p:spPr>
        <p:txBody>
          <a:bodyPr vert="horz" lIns="91440" tIns="45720" rIns="91440" bIns="45720" rtlCol="0" anchor="b"/>
          <a:lstStyle>
            <a:lvl1pPr algn="r">
              <a:defRPr sz="1200"/>
            </a:lvl1pPr>
          </a:lstStyle>
          <a:p>
            <a:fld id="{F0B1B181-214F-4950-BED4-20E8773D3ACF}" type="slidenum">
              <a:rPr lang="tr-TR" smtClean="0"/>
              <a:pPr/>
              <a:t>‹#›</a:t>
            </a:fld>
            <a:endParaRPr lang="tr-TR"/>
          </a:p>
        </p:txBody>
      </p:sp>
    </p:spTree>
    <p:extLst>
      <p:ext uri="{BB962C8B-B14F-4D97-AF65-F5344CB8AC3E}">
        <p14:creationId xmlns:p14="http://schemas.microsoft.com/office/powerpoint/2010/main" val="4029711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0B1B181-214F-4950-BED4-20E8773D3ACF}" type="slidenum">
              <a:rPr lang="tr-TR" smtClean="0">
                <a:solidFill>
                  <a:prstClr val="black"/>
                </a:solidFill>
              </a:rPr>
              <a:pPr/>
              <a:t>2</a:t>
            </a:fld>
            <a:endParaRPr lang="tr-TR" dirty="0">
              <a:solidFill>
                <a:prstClr val="black"/>
              </a:solidFill>
            </a:endParaRPr>
          </a:p>
        </p:txBody>
      </p:sp>
    </p:spTree>
    <p:extLst>
      <p:ext uri="{BB962C8B-B14F-4D97-AF65-F5344CB8AC3E}">
        <p14:creationId xmlns:p14="http://schemas.microsoft.com/office/powerpoint/2010/main" val="36247372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0B1B181-214F-4950-BED4-20E8773D3ACF}" type="slidenum">
              <a:rPr lang="tr-TR" smtClean="0">
                <a:solidFill>
                  <a:prstClr val="black"/>
                </a:solidFill>
              </a:rPr>
              <a:pPr/>
              <a:t>13</a:t>
            </a:fld>
            <a:endParaRPr lang="tr-TR" dirty="0">
              <a:solidFill>
                <a:prstClr val="black"/>
              </a:solidFill>
            </a:endParaRPr>
          </a:p>
        </p:txBody>
      </p:sp>
    </p:spTree>
    <p:extLst>
      <p:ext uri="{BB962C8B-B14F-4D97-AF65-F5344CB8AC3E}">
        <p14:creationId xmlns:p14="http://schemas.microsoft.com/office/powerpoint/2010/main" val="520867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0B1B181-214F-4950-BED4-20E8773D3ACF}" type="slidenum">
              <a:rPr lang="tr-TR" smtClean="0">
                <a:solidFill>
                  <a:prstClr val="black"/>
                </a:solidFill>
              </a:rPr>
              <a:pPr/>
              <a:t>14</a:t>
            </a:fld>
            <a:endParaRPr lang="tr-TR" dirty="0">
              <a:solidFill>
                <a:prstClr val="black"/>
              </a:solidFill>
            </a:endParaRPr>
          </a:p>
        </p:txBody>
      </p:sp>
    </p:spTree>
    <p:extLst>
      <p:ext uri="{BB962C8B-B14F-4D97-AF65-F5344CB8AC3E}">
        <p14:creationId xmlns:p14="http://schemas.microsoft.com/office/powerpoint/2010/main" val="2209851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0B1B181-214F-4950-BED4-20E8773D3ACF}" type="slidenum">
              <a:rPr lang="tr-TR" smtClean="0">
                <a:solidFill>
                  <a:prstClr val="black"/>
                </a:solidFill>
              </a:rPr>
              <a:pPr/>
              <a:t>15</a:t>
            </a:fld>
            <a:endParaRPr lang="tr-TR" dirty="0">
              <a:solidFill>
                <a:prstClr val="black"/>
              </a:solidFill>
            </a:endParaRPr>
          </a:p>
        </p:txBody>
      </p:sp>
    </p:spTree>
    <p:extLst>
      <p:ext uri="{BB962C8B-B14F-4D97-AF65-F5344CB8AC3E}">
        <p14:creationId xmlns:p14="http://schemas.microsoft.com/office/powerpoint/2010/main" val="40469200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0B1B181-214F-4950-BED4-20E8773D3ACF}" type="slidenum">
              <a:rPr lang="tr-TR" smtClean="0">
                <a:solidFill>
                  <a:prstClr val="black"/>
                </a:solidFill>
              </a:rPr>
              <a:pPr/>
              <a:t>16</a:t>
            </a:fld>
            <a:endParaRPr lang="tr-TR" dirty="0">
              <a:solidFill>
                <a:prstClr val="black"/>
              </a:solidFill>
            </a:endParaRPr>
          </a:p>
        </p:txBody>
      </p:sp>
    </p:spTree>
    <p:extLst>
      <p:ext uri="{BB962C8B-B14F-4D97-AF65-F5344CB8AC3E}">
        <p14:creationId xmlns:p14="http://schemas.microsoft.com/office/powerpoint/2010/main" val="4138821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0B1B181-214F-4950-BED4-20E8773D3ACF}" type="slidenum">
              <a:rPr lang="tr-TR" smtClean="0">
                <a:solidFill>
                  <a:prstClr val="black"/>
                </a:solidFill>
              </a:rPr>
              <a:pPr/>
              <a:t>17</a:t>
            </a:fld>
            <a:endParaRPr lang="tr-TR" dirty="0">
              <a:solidFill>
                <a:prstClr val="black"/>
              </a:solidFill>
            </a:endParaRPr>
          </a:p>
        </p:txBody>
      </p:sp>
    </p:spTree>
    <p:extLst>
      <p:ext uri="{BB962C8B-B14F-4D97-AF65-F5344CB8AC3E}">
        <p14:creationId xmlns:p14="http://schemas.microsoft.com/office/powerpoint/2010/main" val="1565315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0B1B181-214F-4950-BED4-20E8773D3ACF}" type="slidenum">
              <a:rPr lang="tr-TR" smtClean="0">
                <a:solidFill>
                  <a:prstClr val="black"/>
                </a:solidFill>
              </a:rPr>
              <a:pPr/>
              <a:t>3</a:t>
            </a:fld>
            <a:endParaRPr lang="tr-TR" dirty="0">
              <a:solidFill>
                <a:prstClr val="black"/>
              </a:solidFill>
            </a:endParaRPr>
          </a:p>
        </p:txBody>
      </p:sp>
    </p:spTree>
    <p:extLst>
      <p:ext uri="{BB962C8B-B14F-4D97-AF65-F5344CB8AC3E}">
        <p14:creationId xmlns:p14="http://schemas.microsoft.com/office/powerpoint/2010/main" val="3624737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0B1B181-214F-4950-BED4-20E8773D3ACF}" type="slidenum">
              <a:rPr lang="tr-TR" smtClean="0">
                <a:solidFill>
                  <a:prstClr val="black"/>
                </a:solidFill>
              </a:rPr>
              <a:pPr/>
              <a:t>4</a:t>
            </a:fld>
            <a:endParaRPr lang="tr-TR" dirty="0">
              <a:solidFill>
                <a:prstClr val="black"/>
              </a:solidFill>
            </a:endParaRPr>
          </a:p>
        </p:txBody>
      </p:sp>
    </p:spTree>
    <p:extLst>
      <p:ext uri="{BB962C8B-B14F-4D97-AF65-F5344CB8AC3E}">
        <p14:creationId xmlns:p14="http://schemas.microsoft.com/office/powerpoint/2010/main" val="3624737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0B1B181-214F-4950-BED4-20E8773D3ACF}" type="slidenum">
              <a:rPr lang="tr-TR" smtClean="0">
                <a:solidFill>
                  <a:prstClr val="black"/>
                </a:solidFill>
              </a:rPr>
              <a:pPr/>
              <a:t>5</a:t>
            </a:fld>
            <a:endParaRPr lang="tr-TR" dirty="0">
              <a:solidFill>
                <a:prstClr val="black"/>
              </a:solidFill>
            </a:endParaRPr>
          </a:p>
        </p:txBody>
      </p:sp>
    </p:spTree>
    <p:extLst>
      <p:ext uri="{BB962C8B-B14F-4D97-AF65-F5344CB8AC3E}">
        <p14:creationId xmlns:p14="http://schemas.microsoft.com/office/powerpoint/2010/main" val="3624737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0B1B181-214F-4950-BED4-20E8773D3ACF}" type="slidenum">
              <a:rPr lang="tr-TR" smtClean="0">
                <a:solidFill>
                  <a:prstClr val="black"/>
                </a:solidFill>
              </a:rPr>
              <a:pPr/>
              <a:t>6</a:t>
            </a:fld>
            <a:endParaRPr lang="tr-TR" dirty="0">
              <a:solidFill>
                <a:prstClr val="black"/>
              </a:solidFill>
            </a:endParaRPr>
          </a:p>
        </p:txBody>
      </p:sp>
    </p:spTree>
    <p:extLst>
      <p:ext uri="{BB962C8B-B14F-4D97-AF65-F5344CB8AC3E}">
        <p14:creationId xmlns:p14="http://schemas.microsoft.com/office/powerpoint/2010/main" val="3624737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0B1B181-214F-4950-BED4-20E8773D3ACF}" type="slidenum">
              <a:rPr lang="tr-TR" smtClean="0">
                <a:solidFill>
                  <a:prstClr val="black"/>
                </a:solidFill>
              </a:rPr>
              <a:pPr/>
              <a:t>9</a:t>
            </a:fld>
            <a:endParaRPr lang="tr-TR" dirty="0">
              <a:solidFill>
                <a:prstClr val="black"/>
              </a:solidFill>
            </a:endParaRPr>
          </a:p>
        </p:txBody>
      </p:sp>
    </p:spTree>
    <p:extLst>
      <p:ext uri="{BB962C8B-B14F-4D97-AF65-F5344CB8AC3E}">
        <p14:creationId xmlns:p14="http://schemas.microsoft.com/office/powerpoint/2010/main" val="3624737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0B1B181-214F-4950-BED4-20E8773D3ACF}" type="slidenum">
              <a:rPr lang="tr-TR" smtClean="0">
                <a:solidFill>
                  <a:prstClr val="black"/>
                </a:solidFill>
              </a:rPr>
              <a:pPr/>
              <a:t>10</a:t>
            </a:fld>
            <a:endParaRPr lang="tr-TR" dirty="0">
              <a:solidFill>
                <a:prstClr val="black"/>
              </a:solidFill>
            </a:endParaRPr>
          </a:p>
        </p:txBody>
      </p:sp>
    </p:spTree>
    <p:extLst>
      <p:ext uri="{BB962C8B-B14F-4D97-AF65-F5344CB8AC3E}">
        <p14:creationId xmlns:p14="http://schemas.microsoft.com/office/powerpoint/2010/main" val="3624737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0B1B181-214F-4950-BED4-20E8773D3ACF}" type="slidenum">
              <a:rPr lang="tr-TR" smtClean="0">
                <a:solidFill>
                  <a:prstClr val="black"/>
                </a:solidFill>
              </a:rPr>
              <a:pPr/>
              <a:t>11</a:t>
            </a:fld>
            <a:endParaRPr lang="tr-TR" dirty="0">
              <a:solidFill>
                <a:prstClr val="black"/>
              </a:solidFill>
            </a:endParaRPr>
          </a:p>
        </p:txBody>
      </p:sp>
    </p:spTree>
    <p:extLst>
      <p:ext uri="{BB962C8B-B14F-4D97-AF65-F5344CB8AC3E}">
        <p14:creationId xmlns:p14="http://schemas.microsoft.com/office/powerpoint/2010/main" val="3624737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0B1B181-214F-4950-BED4-20E8773D3ACF}" type="slidenum">
              <a:rPr lang="tr-TR" smtClean="0">
                <a:solidFill>
                  <a:prstClr val="black"/>
                </a:solidFill>
              </a:rPr>
              <a:pPr/>
              <a:t>12</a:t>
            </a:fld>
            <a:endParaRPr lang="tr-TR" dirty="0">
              <a:solidFill>
                <a:prstClr val="black"/>
              </a:solidFill>
            </a:endParaRPr>
          </a:p>
        </p:txBody>
      </p:sp>
    </p:spTree>
    <p:extLst>
      <p:ext uri="{BB962C8B-B14F-4D97-AF65-F5344CB8AC3E}">
        <p14:creationId xmlns:p14="http://schemas.microsoft.com/office/powerpoint/2010/main" val="3624737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EF8FB3D-63A5-4185-BE7A-B48F841FEEB1}"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EF8FB3D-63A5-4185-BE7A-B48F841FEEB1}" type="slidenum">
              <a:rPr lang="tr-TR" smtClean="0"/>
              <a:pPr/>
              <a:t>‹#›</a:t>
            </a:fld>
            <a:endParaRPr lang="tr-TR"/>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EF8FB3D-63A5-4185-BE7A-B48F841FEEB1}"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7615262" cy="1004872"/>
          </a:xfrm>
        </p:spPr>
        <p:txBody>
          <a:bodyPr anchor="ctr"/>
          <a:lstStyle>
            <a:lvl1pPr>
              <a:defRPr sz="3800" b="1">
                <a:solidFill>
                  <a:srgbClr val="D43B1F"/>
                </a:solidFill>
                <a:latin typeface="Calibri" pitchFamily="34" charset="0"/>
              </a:defRPr>
            </a:lvl1pPr>
            <a:extLst/>
          </a:lstStyle>
          <a:p>
            <a:r>
              <a:rPr lang="tr-TR" smtClean="0"/>
              <a:t>Asıl başlık stili için tıklatın</a:t>
            </a:r>
            <a:endParaRPr/>
          </a:p>
        </p:txBody>
      </p:sp>
      <p:sp>
        <p:nvSpPr>
          <p:cNvPr id="3" name="Content Placeholder 2"/>
          <p:cNvSpPr>
            <a:spLocks noGrp="1"/>
          </p:cNvSpPr>
          <p:nvPr>
            <p:ph sz="half" idx="1"/>
          </p:nvPr>
        </p:nvSpPr>
        <p:spPr>
          <a:xfrm>
            <a:off x="464344" y="1285860"/>
            <a:ext cx="7679556" cy="4286280"/>
          </a:xfrm>
        </p:spPr>
        <p:txBody>
          <a:bodyPr/>
          <a:lstStyle>
            <a:lvl1pPr marL="0" indent="0" eaLnBrk="1" latinLnBrk="0" hangingPunct="1">
              <a:buFontTx/>
              <a:buNone/>
              <a:defRPr kumimoji="0" lang="tr-TR" sz="2000"/>
            </a:lvl1pPr>
            <a:lvl2pPr eaLnBrk="1" latinLnBrk="0" hangingPunct="1">
              <a:defRPr kumimoji="0" lang="tr-TR" sz="2400"/>
            </a:lvl2pPr>
            <a:lvl3pPr eaLnBrk="1" latinLnBrk="0" hangingPunct="1">
              <a:defRPr kumimoji="0" lang="tr-TR" sz="2000"/>
            </a:lvl3pPr>
            <a:lvl4pPr eaLnBrk="1" latinLnBrk="0" hangingPunct="1">
              <a:defRPr kumimoji="0" lang="tr-TR" sz="1800"/>
            </a:lvl4pPr>
            <a:lvl5pPr eaLnBrk="1" latinLnBrk="0" hangingPunct="1">
              <a:defRPr kumimoji="0" lang="tr-TR" sz="1800"/>
            </a:lvl5pPr>
            <a:extLst/>
          </a:lstStyle>
          <a:p>
            <a:pPr lvl="0"/>
            <a:r>
              <a:rPr lang="tr-TR" dirty="0" smtClean="0"/>
              <a:t>Asıl metin stillerini düzenlemek için tıklatın</a:t>
            </a:r>
          </a:p>
        </p:txBody>
      </p:sp>
    </p:spTree>
    <p:extLst>
      <p:ext uri="{BB962C8B-B14F-4D97-AF65-F5344CB8AC3E}">
        <p14:creationId xmlns:p14="http://schemas.microsoft.com/office/powerpoint/2010/main" val="283952853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849FC746-AE3A-4CA9-9395-772781BA39BE}" type="datetimeFigureOut">
              <a:rPr lang="tr-TR" smtClean="0"/>
              <a:t>16.02.2024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0FBB542-0D38-4C43-A1B6-F241D41C70DB}" type="slidenum">
              <a:rPr lang="tr-TR" smtClean="0"/>
              <a:t>‹#›</a:t>
            </a:fld>
            <a:endParaRPr lang="tr-TR"/>
          </a:p>
        </p:txBody>
      </p:sp>
    </p:spTree>
    <p:extLst>
      <p:ext uri="{BB962C8B-B14F-4D97-AF65-F5344CB8AC3E}">
        <p14:creationId xmlns:p14="http://schemas.microsoft.com/office/powerpoint/2010/main" val="3598139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49FC746-AE3A-4CA9-9395-772781BA39BE}" type="datetimeFigureOut">
              <a:rPr lang="tr-TR" smtClean="0"/>
              <a:t>16.02.2024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0FBB542-0D38-4C43-A1B6-F241D41C70DB}" type="slidenum">
              <a:rPr lang="tr-TR" smtClean="0"/>
              <a:t>‹#›</a:t>
            </a:fld>
            <a:endParaRPr lang="tr-TR"/>
          </a:p>
        </p:txBody>
      </p:sp>
    </p:spTree>
    <p:extLst>
      <p:ext uri="{BB962C8B-B14F-4D97-AF65-F5344CB8AC3E}">
        <p14:creationId xmlns:p14="http://schemas.microsoft.com/office/powerpoint/2010/main" val="28671461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849FC746-AE3A-4CA9-9395-772781BA39BE}" type="datetimeFigureOut">
              <a:rPr lang="tr-TR" smtClean="0"/>
              <a:t>16.02.2024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0FBB542-0D38-4C43-A1B6-F241D41C70DB}" type="slidenum">
              <a:rPr lang="tr-TR" smtClean="0"/>
              <a:t>‹#›</a:t>
            </a:fld>
            <a:endParaRPr lang="tr-TR"/>
          </a:p>
        </p:txBody>
      </p:sp>
    </p:spTree>
    <p:extLst>
      <p:ext uri="{BB962C8B-B14F-4D97-AF65-F5344CB8AC3E}">
        <p14:creationId xmlns:p14="http://schemas.microsoft.com/office/powerpoint/2010/main" val="9304069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849FC746-AE3A-4CA9-9395-772781BA39BE}" type="datetimeFigureOut">
              <a:rPr lang="tr-TR" smtClean="0"/>
              <a:t>16.02.2024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0FBB542-0D38-4C43-A1B6-F241D41C70DB}" type="slidenum">
              <a:rPr lang="tr-TR" smtClean="0"/>
              <a:t>‹#›</a:t>
            </a:fld>
            <a:endParaRPr lang="tr-TR"/>
          </a:p>
        </p:txBody>
      </p:sp>
    </p:spTree>
    <p:extLst>
      <p:ext uri="{BB962C8B-B14F-4D97-AF65-F5344CB8AC3E}">
        <p14:creationId xmlns:p14="http://schemas.microsoft.com/office/powerpoint/2010/main" val="9057985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849FC746-AE3A-4CA9-9395-772781BA39BE}" type="datetimeFigureOut">
              <a:rPr lang="tr-TR" smtClean="0"/>
              <a:t>16.02.2024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A0FBB542-0D38-4C43-A1B6-F241D41C70DB}" type="slidenum">
              <a:rPr lang="tr-TR" smtClean="0"/>
              <a:t>‹#›</a:t>
            </a:fld>
            <a:endParaRPr lang="tr-TR"/>
          </a:p>
        </p:txBody>
      </p:sp>
    </p:spTree>
    <p:extLst>
      <p:ext uri="{BB962C8B-B14F-4D97-AF65-F5344CB8AC3E}">
        <p14:creationId xmlns:p14="http://schemas.microsoft.com/office/powerpoint/2010/main" val="36539887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849FC746-AE3A-4CA9-9395-772781BA39BE}" type="datetimeFigureOut">
              <a:rPr lang="tr-TR" smtClean="0"/>
              <a:t>16.02.2024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A0FBB542-0D38-4C43-A1B6-F241D41C70DB}" type="slidenum">
              <a:rPr lang="tr-TR" smtClean="0"/>
              <a:t>‹#›</a:t>
            </a:fld>
            <a:endParaRPr lang="tr-TR"/>
          </a:p>
        </p:txBody>
      </p:sp>
    </p:spTree>
    <p:extLst>
      <p:ext uri="{BB962C8B-B14F-4D97-AF65-F5344CB8AC3E}">
        <p14:creationId xmlns:p14="http://schemas.microsoft.com/office/powerpoint/2010/main" val="12593362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49FC746-AE3A-4CA9-9395-772781BA39BE}" type="datetimeFigureOut">
              <a:rPr lang="tr-TR" smtClean="0"/>
              <a:t>16.02.2024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A0FBB542-0D38-4C43-A1B6-F241D41C70DB}" type="slidenum">
              <a:rPr lang="tr-TR" smtClean="0"/>
              <a:t>‹#›</a:t>
            </a:fld>
            <a:endParaRPr lang="tr-TR"/>
          </a:p>
        </p:txBody>
      </p:sp>
    </p:spTree>
    <p:extLst>
      <p:ext uri="{BB962C8B-B14F-4D97-AF65-F5344CB8AC3E}">
        <p14:creationId xmlns:p14="http://schemas.microsoft.com/office/powerpoint/2010/main" val="4226606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EF8FB3D-63A5-4185-BE7A-B48F841FEEB1}" type="slidenum">
              <a:rPr lang="tr-TR" smtClean="0"/>
              <a:pPr/>
              <a:t>‹#›</a:t>
            </a:fld>
            <a:endParaRPr lang="tr-TR"/>
          </a:p>
        </p:txBody>
      </p:sp>
      <p:grpSp>
        <p:nvGrpSpPr>
          <p:cNvPr id="7" name="Grup 6"/>
          <p:cNvGrpSpPr/>
          <p:nvPr userDrawn="1"/>
        </p:nvGrpSpPr>
        <p:grpSpPr>
          <a:xfrm>
            <a:off x="215516" y="188640"/>
            <a:ext cx="8712968" cy="936966"/>
            <a:chOff x="179512" y="188640"/>
            <a:chExt cx="8712968" cy="936966"/>
          </a:xfrm>
        </p:grpSpPr>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61988" y="188640"/>
              <a:ext cx="2313009" cy="931616"/>
            </a:xfrm>
            <a:prstGeom prst="rect">
              <a:avLst/>
            </a:prstGeom>
          </p:spPr>
        </p:pic>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3710756" cy="936966"/>
            </a:xfrm>
            <a:prstGeom prst="rect">
              <a:avLst/>
            </a:prstGeom>
          </p:spPr>
        </p:pic>
        <p:pic>
          <p:nvPicPr>
            <p:cNvPr id="10" name="Resi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46718" y="188640"/>
              <a:ext cx="1345762" cy="931210"/>
            </a:xfrm>
            <a:prstGeom prst="rect">
              <a:avLst/>
            </a:prstGeom>
          </p:spPr>
        </p:pic>
      </p:gr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849FC746-AE3A-4CA9-9395-772781BA39BE}" type="datetimeFigureOut">
              <a:rPr lang="tr-TR" smtClean="0"/>
              <a:t>16.02.2024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0FBB542-0D38-4C43-A1B6-F241D41C70DB}" type="slidenum">
              <a:rPr lang="tr-TR" smtClean="0"/>
              <a:t>‹#›</a:t>
            </a:fld>
            <a:endParaRPr lang="tr-TR"/>
          </a:p>
        </p:txBody>
      </p:sp>
    </p:spTree>
    <p:extLst>
      <p:ext uri="{BB962C8B-B14F-4D97-AF65-F5344CB8AC3E}">
        <p14:creationId xmlns:p14="http://schemas.microsoft.com/office/powerpoint/2010/main" val="22624344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849FC746-AE3A-4CA9-9395-772781BA39BE}" type="datetimeFigureOut">
              <a:rPr lang="tr-TR" smtClean="0"/>
              <a:t>16.02.2024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0FBB542-0D38-4C43-A1B6-F241D41C70DB}" type="slidenum">
              <a:rPr lang="tr-TR" smtClean="0"/>
              <a:t>‹#›</a:t>
            </a:fld>
            <a:endParaRPr lang="tr-TR"/>
          </a:p>
        </p:txBody>
      </p:sp>
    </p:spTree>
    <p:extLst>
      <p:ext uri="{BB962C8B-B14F-4D97-AF65-F5344CB8AC3E}">
        <p14:creationId xmlns:p14="http://schemas.microsoft.com/office/powerpoint/2010/main" val="34463585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49FC746-AE3A-4CA9-9395-772781BA39BE}" type="datetimeFigureOut">
              <a:rPr lang="tr-TR" smtClean="0"/>
              <a:t>16.02.2024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0FBB542-0D38-4C43-A1B6-F241D41C70DB}" type="slidenum">
              <a:rPr lang="tr-TR" smtClean="0"/>
              <a:t>‹#›</a:t>
            </a:fld>
            <a:endParaRPr lang="tr-TR"/>
          </a:p>
        </p:txBody>
      </p:sp>
    </p:spTree>
    <p:extLst>
      <p:ext uri="{BB962C8B-B14F-4D97-AF65-F5344CB8AC3E}">
        <p14:creationId xmlns:p14="http://schemas.microsoft.com/office/powerpoint/2010/main" val="29709734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49FC746-AE3A-4CA9-9395-772781BA39BE}" type="datetimeFigureOut">
              <a:rPr lang="tr-TR" smtClean="0"/>
              <a:t>16.02.2024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0FBB542-0D38-4C43-A1B6-F241D41C70DB}" type="slidenum">
              <a:rPr lang="tr-TR" smtClean="0"/>
              <a:t>‹#›</a:t>
            </a:fld>
            <a:endParaRPr lang="tr-TR"/>
          </a:p>
        </p:txBody>
      </p:sp>
    </p:spTree>
    <p:extLst>
      <p:ext uri="{BB962C8B-B14F-4D97-AF65-F5344CB8AC3E}">
        <p14:creationId xmlns:p14="http://schemas.microsoft.com/office/powerpoint/2010/main" val="35543896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0A5EC667-0F02-44D1-A040-029E68512595}" type="datetimeFigureOut">
              <a:rPr lang="tr-TR" smtClean="0"/>
              <a:t>16.02.2024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FBACBEF-7D3A-4D2A-A1A3-541DDA2F71F9}" type="slidenum">
              <a:rPr lang="tr-TR" smtClean="0"/>
              <a:t>‹#›</a:t>
            </a:fld>
            <a:endParaRPr lang="tr-TR"/>
          </a:p>
        </p:txBody>
      </p:sp>
    </p:spTree>
    <p:extLst>
      <p:ext uri="{BB962C8B-B14F-4D97-AF65-F5344CB8AC3E}">
        <p14:creationId xmlns:p14="http://schemas.microsoft.com/office/powerpoint/2010/main" val="31011751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A5EC667-0F02-44D1-A040-029E68512595}" type="datetimeFigureOut">
              <a:rPr lang="tr-TR" smtClean="0"/>
              <a:t>16.02.2024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FBACBEF-7D3A-4D2A-A1A3-541DDA2F71F9}" type="slidenum">
              <a:rPr lang="tr-TR" smtClean="0"/>
              <a:t>‹#›</a:t>
            </a:fld>
            <a:endParaRPr lang="tr-TR"/>
          </a:p>
        </p:txBody>
      </p:sp>
    </p:spTree>
    <p:extLst>
      <p:ext uri="{BB962C8B-B14F-4D97-AF65-F5344CB8AC3E}">
        <p14:creationId xmlns:p14="http://schemas.microsoft.com/office/powerpoint/2010/main" val="1029150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0A5EC667-0F02-44D1-A040-029E68512595}" type="datetimeFigureOut">
              <a:rPr lang="tr-TR" smtClean="0"/>
              <a:t>16.02.2024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FBACBEF-7D3A-4D2A-A1A3-541DDA2F71F9}" type="slidenum">
              <a:rPr lang="tr-TR" smtClean="0"/>
              <a:t>‹#›</a:t>
            </a:fld>
            <a:endParaRPr lang="tr-TR"/>
          </a:p>
        </p:txBody>
      </p:sp>
    </p:spTree>
    <p:extLst>
      <p:ext uri="{BB962C8B-B14F-4D97-AF65-F5344CB8AC3E}">
        <p14:creationId xmlns:p14="http://schemas.microsoft.com/office/powerpoint/2010/main" val="31286794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0A5EC667-0F02-44D1-A040-029E68512595}" type="datetimeFigureOut">
              <a:rPr lang="tr-TR" smtClean="0"/>
              <a:t>16.02.2024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FBACBEF-7D3A-4D2A-A1A3-541DDA2F71F9}" type="slidenum">
              <a:rPr lang="tr-TR" smtClean="0"/>
              <a:t>‹#›</a:t>
            </a:fld>
            <a:endParaRPr lang="tr-TR"/>
          </a:p>
        </p:txBody>
      </p:sp>
    </p:spTree>
    <p:extLst>
      <p:ext uri="{BB962C8B-B14F-4D97-AF65-F5344CB8AC3E}">
        <p14:creationId xmlns:p14="http://schemas.microsoft.com/office/powerpoint/2010/main" val="32526795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0A5EC667-0F02-44D1-A040-029E68512595}" type="datetimeFigureOut">
              <a:rPr lang="tr-TR" smtClean="0"/>
              <a:t>16.02.2024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CFBACBEF-7D3A-4D2A-A1A3-541DDA2F71F9}" type="slidenum">
              <a:rPr lang="tr-TR" smtClean="0"/>
              <a:t>‹#›</a:t>
            </a:fld>
            <a:endParaRPr lang="tr-TR"/>
          </a:p>
        </p:txBody>
      </p:sp>
    </p:spTree>
    <p:extLst>
      <p:ext uri="{BB962C8B-B14F-4D97-AF65-F5344CB8AC3E}">
        <p14:creationId xmlns:p14="http://schemas.microsoft.com/office/powerpoint/2010/main" val="44034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0A5EC667-0F02-44D1-A040-029E68512595}" type="datetimeFigureOut">
              <a:rPr lang="tr-TR" smtClean="0"/>
              <a:t>16.02.2024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CFBACBEF-7D3A-4D2A-A1A3-541DDA2F71F9}" type="slidenum">
              <a:rPr lang="tr-TR" smtClean="0"/>
              <a:t>‹#›</a:t>
            </a:fld>
            <a:endParaRPr lang="tr-TR"/>
          </a:p>
        </p:txBody>
      </p:sp>
    </p:spTree>
    <p:extLst>
      <p:ext uri="{BB962C8B-B14F-4D97-AF65-F5344CB8AC3E}">
        <p14:creationId xmlns:p14="http://schemas.microsoft.com/office/powerpoint/2010/main" val="3955181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EF8FB3D-63A5-4185-BE7A-B48F841FEEB1}" type="slidenum">
              <a:rPr lang="tr-TR" smtClean="0"/>
              <a:pPr/>
              <a:t>‹#›</a:t>
            </a:fld>
            <a:endParaRPr lang="tr-T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0A5EC667-0F02-44D1-A040-029E68512595}" type="datetimeFigureOut">
              <a:rPr lang="tr-TR" smtClean="0"/>
              <a:t>16.02.2024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CFBACBEF-7D3A-4D2A-A1A3-541DDA2F71F9}" type="slidenum">
              <a:rPr lang="tr-TR" smtClean="0"/>
              <a:t>‹#›</a:t>
            </a:fld>
            <a:endParaRPr lang="tr-TR"/>
          </a:p>
        </p:txBody>
      </p:sp>
    </p:spTree>
    <p:extLst>
      <p:ext uri="{BB962C8B-B14F-4D97-AF65-F5344CB8AC3E}">
        <p14:creationId xmlns:p14="http://schemas.microsoft.com/office/powerpoint/2010/main" val="11685983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0A5EC667-0F02-44D1-A040-029E68512595}" type="datetimeFigureOut">
              <a:rPr lang="tr-TR" smtClean="0"/>
              <a:t>16.02.2024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FBACBEF-7D3A-4D2A-A1A3-541DDA2F71F9}" type="slidenum">
              <a:rPr lang="tr-TR" smtClean="0"/>
              <a:t>‹#›</a:t>
            </a:fld>
            <a:endParaRPr lang="tr-TR"/>
          </a:p>
        </p:txBody>
      </p:sp>
    </p:spTree>
    <p:extLst>
      <p:ext uri="{BB962C8B-B14F-4D97-AF65-F5344CB8AC3E}">
        <p14:creationId xmlns:p14="http://schemas.microsoft.com/office/powerpoint/2010/main" val="37638299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0A5EC667-0F02-44D1-A040-029E68512595}" type="datetimeFigureOut">
              <a:rPr lang="tr-TR" smtClean="0"/>
              <a:t>16.02.2024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FBACBEF-7D3A-4D2A-A1A3-541DDA2F71F9}" type="slidenum">
              <a:rPr lang="tr-TR" smtClean="0"/>
              <a:t>‹#›</a:t>
            </a:fld>
            <a:endParaRPr lang="tr-TR"/>
          </a:p>
        </p:txBody>
      </p:sp>
    </p:spTree>
    <p:extLst>
      <p:ext uri="{BB962C8B-B14F-4D97-AF65-F5344CB8AC3E}">
        <p14:creationId xmlns:p14="http://schemas.microsoft.com/office/powerpoint/2010/main" val="27837702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A5EC667-0F02-44D1-A040-029E68512595}" type="datetimeFigureOut">
              <a:rPr lang="tr-TR" smtClean="0"/>
              <a:t>16.02.2024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FBACBEF-7D3A-4D2A-A1A3-541DDA2F71F9}" type="slidenum">
              <a:rPr lang="tr-TR" smtClean="0"/>
              <a:t>‹#›</a:t>
            </a:fld>
            <a:endParaRPr lang="tr-TR"/>
          </a:p>
        </p:txBody>
      </p:sp>
    </p:spTree>
    <p:extLst>
      <p:ext uri="{BB962C8B-B14F-4D97-AF65-F5344CB8AC3E}">
        <p14:creationId xmlns:p14="http://schemas.microsoft.com/office/powerpoint/2010/main" val="26785372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A5EC667-0F02-44D1-A040-029E68512595}" type="datetimeFigureOut">
              <a:rPr lang="tr-TR" smtClean="0"/>
              <a:t>16.02.2024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FBACBEF-7D3A-4D2A-A1A3-541DDA2F71F9}" type="slidenum">
              <a:rPr lang="tr-TR" smtClean="0"/>
              <a:t>‹#›</a:t>
            </a:fld>
            <a:endParaRPr lang="tr-TR"/>
          </a:p>
        </p:txBody>
      </p:sp>
    </p:spTree>
    <p:extLst>
      <p:ext uri="{BB962C8B-B14F-4D97-AF65-F5344CB8AC3E}">
        <p14:creationId xmlns:p14="http://schemas.microsoft.com/office/powerpoint/2010/main" val="3867608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EF8FB3D-63A5-4185-BE7A-B48F841FEEB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AEF8FB3D-63A5-4185-BE7A-B48F841FEEB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AEF8FB3D-63A5-4185-BE7A-B48F841FEEB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AEF8FB3D-63A5-4185-BE7A-B48F841FEEB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EF8FB3D-63A5-4185-BE7A-B48F841FEEB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EF8FB3D-63A5-4185-BE7A-B48F841FEEB1}" type="slidenum">
              <a:rPr lang="tr-TR" smtClean="0"/>
              <a:pPr/>
              <a:t>‹#›</a:t>
            </a:fld>
            <a:endParaRPr lang="tr-TR"/>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F8FB3D-63A5-4185-BE7A-B48F841FEEB1}" type="slidenum">
              <a:rPr lang="tr-TR" smtClean="0"/>
              <a:pPr/>
              <a:t>‹#›</a:t>
            </a:fld>
            <a:endParaRPr lang="tr-TR"/>
          </a:p>
        </p:txBody>
      </p:sp>
      <p:pic>
        <p:nvPicPr>
          <p:cNvPr id="8" name="7 Resim" descr="exel.jpg"/>
          <p:cNvPicPr>
            <a:picLocks noChangeAspect="1"/>
          </p:cNvPicPr>
          <p:nvPr/>
        </p:nvPicPr>
        <p:blipFill rotWithShape="1">
          <a:blip r:embed="rId14" cstate="print"/>
          <a:srcRect t="93725"/>
          <a:stretch/>
        </p:blipFill>
        <p:spPr>
          <a:xfrm>
            <a:off x="0" y="6453336"/>
            <a:ext cx="9144000" cy="432048"/>
          </a:xfrm>
          <a:prstGeom prst="rect">
            <a:avLst/>
          </a:prstGeom>
        </p:spPr>
      </p:pic>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712"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9FC746-AE3A-4CA9-9395-772781BA39BE}" type="datetimeFigureOut">
              <a:rPr lang="tr-TR" smtClean="0"/>
              <a:t>16.02.2024</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FBB542-0D38-4C43-A1B6-F241D41C70DB}" type="slidenum">
              <a:rPr lang="tr-TR" smtClean="0"/>
              <a:t>‹#›</a:t>
            </a:fld>
            <a:endParaRPr lang="tr-TR"/>
          </a:p>
        </p:txBody>
      </p:sp>
    </p:spTree>
    <p:extLst>
      <p:ext uri="{BB962C8B-B14F-4D97-AF65-F5344CB8AC3E}">
        <p14:creationId xmlns:p14="http://schemas.microsoft.com/office/powerpoint/2010/main" val="128317341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5EC667-0F02-44D1-A040-029E68512595}" type="datetimeFigureOut">
              <a:rPr lang="tr-TR" smtClean="0"/>
              <a:t>16.02.2024</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BACBEF-7D3A-4D2A-A1A3-541DDA2F71F9}" type="slidenum">
              <a:rPr lang="tr-TR" smtClean="0"/>
              <a:t>‹#›</a:t>
            </a:fld>
            <a:endParaRPr lang="tr-TR"/>
          </a:p>
        </p:txBody>
      </p:sp>
    </p:spTree>
    <p:extLst>
      <p:ext uri="{BB962C8B-B14F-4D97-AF65-F5344CB8AC3E}">
        <p14:creationId xmlns:p14="http://schemas.microsoft.com/office/powerpoint/2010/main" val="360078494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sogep@fka.gov.tr"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AEF8FB3D-63A5-4185-BE7A-B48F841FEEB1}" type="slidenum">
              <a:rPr lang="tr-TR" smtClean="0">
                <a:solidFill>
                  <a:prstClr val="black">
                    <a:tint val="75000"/>
                  </a:prstClr>
                </a:solidFill>
              </a:rPr>
              <a:pPr/>
              <a:t>1</a:t>
            </a:fld>
            <a:endParaRPr lang="tr-TR" dirty="0">
              <a:solidFill>
                <a:prstClr val="black">
                  <a:tint val="75000"/>
                </a:prstClr>
              </a:solidFill>
            </a:endParaRPr>
          </a:p>
        </p:txBody>
      </p:sp>
      <p:sp>
        <p:nvSpPr>
          <p:cNvPr id="6" name="6 Metin kutusu"/>
          <p:cNvSpPr txBox="1"/>
          <p:nvPr/>
        </p:nvSpPr>
        <p:spPr>
          <a:xfrm>
            <a:off x="0" y="2564904"/>
            <a:ext cx="9144000" cy="2016224"/>
          </a:xfrm>
          <a:prstGeom prst="rect">
            <a:avLst/>
          </a:prstGeom>
          <a:solidFill>
            <a:srgbClr val="0070C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lvl1pPr lvl="0" algn="ctr">
              <a:spcBef>
                <a:spcPct val="0"/>
              </a:spcBef>
              <a:buNone/>
              <a:defRPr sz="40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r>
              <a:rPr lang="tr-TR" sz="2800" dirty="0" smtClean="0">
                <a:solidFill>
                  <a:prstClr val="white"/>
                </a:solidFill>
              </a:rPr>
              <a:t>2024 YILI </a:t>
            </a:r>
          </a:p>
          <a:p>
            <a:pPr algn="r"/>
            <a:r>
              <a:rPr lang="tr-TR" sz="2800" dirty="0" smtClean="0">
                <a:solidFill>
                  <a:prstClr val="white"/>
                </a:solidFill>
              </a:rPr>
              <a:t>SOSYAL GELİŞMEYİ </a:t>
            </a:r>
          </a:p>
          <a:p>
            <a:pPr algn="r"/>
            <a:r>
              <a:rPr lang="tr-TR" sz="2800" dirty="0" smtClean="0">
                <a:solidFill>
                  <a:prstClr val="white"/>
                </a:solidFill>
              </a:rPr>
              <a:t>DESTEKLEME PROGRAMI</a:t>
            </a:r>
          </a:p>
          <a:p>
            <a:pPr algn="r"/>
            <a:r>
              <a:rPr lang="tr-TR" sz="2800" dirty="0" smtClean="0">
                <a:solidFill>
                  <a:prstClr val="white"/>
                </a:solidFill>
              </a:rPr>
              <a:t>BİLGİLENDİRME SUNUMU</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9632" y="1916832"/>
            <a:ext cx="3672408" cy="3672408"/>
          </a:xfrm>
          <a:prstGeom prst="rect">
            <a:avLst/>
          </a:prstGeom>
          <a:ln>
            <a:no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prst="coolSlant"/>
          </a:sp3d>
        </p:spPr>
      </p:pic>
    </p:spTree>
    <p:extLst>
      <p:ext uri="{BB962C8B-B14F-4D97-AF65-F5344CB8AC3E}">
        <p14:creationId xmlns:p14="http://schemas.microsoft.com/office/powerpoint/2010/main" val="22764655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9817" y="2621352"/>
            <a:ext cx="8424366" cy="3448600"/>
          </a:xfrm>
        </p:spPr>
        <p:style>
          <a:lnRef idx="2">
            <a:schemeClr val="accent2"/>
          </a:lnRef>
          <a:fillRef idx="1">
            <a:schemeClr val="lt1"/>
          </a:fillRef>
          <a:effectRef idx="0">
            <a:schemeClr val="accent2"/>
          </a:effectRef>
          <a:fontRef idx="minor">
            <a:schemeClr val="dk1"/>
          </a:fontRef>
        </p:style>
        <p:txBody>
          <a:bodyPr wrap="square" lIns="144000" tIns="144000" rIns="144000" bIns="144000">
            <a:spAutoFit/>
          </a:bodyPr>
          <a:lstStyle/>
          <a:p>
            <a:pPr algn="just"/>
            <a:r>
              <a:rPr lang="tr-TR" sz="1800" dirty="0" smtClean="0"/>
              <a:t>Program </a:t>
            </a:r>
            <a:r>
              <a:rPr lang="tr-TR" sz="1800" dirty="0"/>
              <a:t>kapsamında desteklenecek projelerin asgari proje bütçesi 1</a:t>
            </a:r>
            <a:r>
              <a:rPr lang="tr-TR" sz="1800" dirty="0" smtClean="0"/>
              <a:t> </a:t>
            </a:r>
            <a:r>
              <a:rPr lang="tr-TR" sz="1800" dirty="0"/>
              <a:t>milyon TL’dir. </a:t>
            </a:r>
            <a:r>
              <a:rPr lang="tr-TR" sz="1800" dirty="0" smtClean="0"/>
              <a:t>Kamu </a:t>
            </a:r>
            <a:r>
              <a:rPr lang="tr-TR" sz="1800" dirty="0"/>
              <a:t>kurumları ile kâr amacı gütmeyen kuruluşların sahibi olduğu projelerde eş finansman katkısı asgari </a:t>
            </a:r>
            <a:r>
              <a:rPr lang="tr-TR" sz="1800" dirty="0" smtClean="0"/>
              <a:t>%10’dur. </a:t>
            </a:r>
          </a:p>
          <a:p>
            <a:pPr algn="just"/>
            <a:r>
              <a:rPr lang="tr-TR" sz="1800" dirty="0" smtClean="0"/>
              <a:t>Kâr </a:t>
            </a:r>
            <a:r>
              <a:rPr lang="tr-TR" sz="1800" dirty="0"/>
              <a:t>amacı güden kuruluşlar, sosyal sorumluluk projeleri için başvuru sahibi, diğer projelerde ise ancak proje ortağı veya iştirakçi olabilirler. Kâr amacı güden kuruluşların başvuru sahibi olduğu sosyal sorumluluk projelerinde eş finansman katkısı asgari </a:t>
            </a:r>
            <a:r>
              <a:rPr lang="tr-TR" sz="1800" dirty="0" smtClean="0"/>
              <a:t>%50’dir.</a:t>
            </a:r>
          </a:p>
          <a:p>
            <a:pPr algn="just"/>
            <a:r>
              <a:rPr lang="tr-TR" sz="1800" dirty="0"/>
              <a:t>Hâlihazırda başka bir finansman kaynağından desteklenen projeler Program kapsamında desteklenemez. Ancak, daha önce sosyal amaçlı olarak geliştirilmiş ve hayata geçirilmiş projelerin devamı niteliğinde tasarlanmış veya tamamlayıcı özelliğe sahip yeni projeler Program kapsamında desteklenebilir. </a:t>
            </a:r>
            <a:endParaRPr lang="tr-TR" sz="1800" dirty="0" smtClean="0"/>
          </a:p>
        </p:txBody>
      </p:sp>
      <p:sp>
        <p:nvSpPr>
          <p:cNvPr id="7" name="2 Metin kutusu"/>
          <p:cNvSpPr txBox="1"/>
          <p:nvPr/>
        </p:nvSpPr>
        <p:spPr>
          <a:xfrm>
            <a:off x="338985" y="1815207"/>
            <a:ext cx="5457152" cy="46166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tr-TR" sz="2400" b="1" dirty="0" smtClean="0">
                <a:solidFill>
                  <a:prstClr val="white"/>
                </a:solidFill>
                <a:ea typeface="Verdana" pitchFamily="34" charset="0"/>
                <a:cs typeface="Verdana" pitchFamily="34" charset="0"/>
              </a:rPr>
              <a:t>DESTEK TUTARI VE EŞFİNANSMAN ORANI </a:t>
            </a:r>
          </a:p>
        </p:txBody>
      </p:sp>
      <p:sp>
        <p:nvSpPr>
          <p:cNvPr id="5" name="6 Metin kutusu"/>
          <p:cNvSpPr txBox="1"/>
          <p:nvPr/>
        </p:nvSpPr>
        <p:spPr>
          <a:xfrm>
            <a:off x="0" y="1167135"/>
            <a:ext cx="9144000" cy="533673"/>
          </a:xfrm>
          <a:prstGeom prst="rect">
            <a:avLst/>
          </a:prstGeom>
          <a:solidFill>
            <a:srgbClr val="0070C0"/>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lvl1pPr lvl="0" algn="ctr">
              <a:spcBef>
                <a:spcPct val="0"/>
              </a:spcBef>
              <a:buNone/>
              <a:defRPr sz="40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tr-TR" sz="2800" dirty="0" smtClean="0">
                <a:solidFill>
                  <a:prstClr val="white"/>
                </a:solidFill>
              </a:rPr>
              <a:t>SOGEP 2024</a:t>
            </a:r>
            <a:endParaRPr lang="tr-TR" sz="2800" dirty="0">
              <a:solidFill>
                <a:prstClr val="white"/>
              </a:solidFill>
            </a:endParaRPr>
          </a:p>
        </p:txBody>
      </p:sp>
    </p:spTree>
    <p:extLst>
      <p:ext uri="{BB962C8B-B14F-4D97-AF65-F5344CB8AC3E}">
        <p14:creationId xmlns:p14="http://schemas.microsoft.com/office/powerpoint/2010/main" val="3207964153"/>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9817" y="2368916"/>
            <a:ext cx="8424366" cy="3796388"/>
          </a:xfrm>
        </p:spPr>
        <p:style>
          <a:lnRef idx="2">
            <a:schemeClr val="accent2"/>
          </a:lnRef>
          <a:fillRef idx="1">
            <a:schemeClr val="lt1"/>
          </a:fillRef>
          <a:effectRef idx="0">
            <a:schemeClr val="accent2"/>
          </a:effectRef>
          <a:fontRef idx="minor">
            <a:schemeClr val="dk1"/>
          </a:fontRef>
        </p:style>
        <p:txBody>
          <a:bodyPr wrap="square" lIns="144000" tIns="144000" rIns="144000" bIns="144000">
            <a:spAutoFit/>
          </a:bodyPr>
          <a:lstStyle/>
          <a:p>
            <a:pPr lvl="0" algn="just"/>
            <a:r>
              <a:rPr lang="tr-TR" sz="1700" dirty="0"/>
              <a:t>Temel sosyal hizmet sunumuna yönelik yenilikçi niteliği olmayan projeler,</a:t>
            </a:r>
          </a:p>
          <a:p>
            <a:pPr lvl="0" algn="just"/>
            <a:r>
              <a:rPr lang="tr-TR" sz="1700" dirty="0"/>
              <a:t>Yurtdışı ziyaret ile yurtdışı seminer, konferans, eğitim vb. faaliyetleri içeren proje kalemleri,</a:t>
            </a:r>
          </a:p>
          <a:p>
            <a:pPr lvl="0" algn="just"/>
            <a:r>
              <a:rPr lang="tr-TR" sz="1700" dirty="0"/>
              <a:t>Sosyal yardım ve nakdi sosyal transfer mahiyetindeki unsurlar içeren projeler,</a:t>
            </a:r>
          </a:p>
          <a:p>
            <a:pPr algn="just"/>
            <a:r>
              <a:rPr lang="tr-TR" sz="1700" dirty="0" smtClean="0"/>
              <a:t>Okul </a:t>
            </a:r>
            <a:r>
              <a:rPr lang="tr-TR" sz="1700" dirty="0"/>
              <a:t>derslerini takviye amaçlı etüt faaliyetleri ve sınavlara hazırlık amacı taşıyan kurs        projeleri,</a:t>
            </a:r>
          </a:p>
          <a:p>
            <a:pPr lvl="0" algn="just"/>
            <a:r>
              <a:rPr lang="tr-TR" sz="1700" dirty="0"/>
              <a:t>Proje amaçları ile ilişkilendirilmemiş ve sürdürülebilirliği zayıf eğitim faaliyetlerine odaklanan projeler,</a:t>
            </a:r>
          </a:p>
          <a:p>
            <a:pPr lvl="0" algn="just"/>
            <a:r>
              <a:rPr lang="tr-TR" sz="1700" dirty="0"/>
              <a:t>Hâlihazırda başka bir kurum tarafından rutin olarak sunulan hizmetleri içeren projeler,</a:t>
            </a:r>
          </a:p>
          <a:p>
            <a:pPr lvl="0" algn="just"/>
            <a:r>
              <a:rPr lang="tr-TR" sz="1700" dirty="0"/>
              <a:t>Hedef kitle ile faaliyetleri arasında ilişki kurulamayan projeler,</a:t>
            </a:r>
          </a:p>
          <a:p>
            <a:pPr lvl="0" algn="just"/>
            <a:r>
              <a:rPr lang="tr-TR" sz="1700" dirty="0"/>
              <a:t>Sosyal sorunların tespiti ve bu sorunların çözümüne ilişkin sosyal araştırma, analiz ve raporlama faaliyetleriyle sınırlı projeler.</a:t>
            </a:r>
          </a:p>
        </p:txBody>
      </p:sp>
      <p:sp>
        <p:nvSpPr>
          <p:cNvPr id="7" name="2 Metin kutusu"/>
          <p:cNvSpPr txBox="1"/>
          <p:nvPr/>
        </p:nvSpPr>
        <p:spPr>
          <a:xfrm>
            <a:off x="338985" y="1772816"/>
            <a:ext cx="7041328" cy="46166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tr-TR" sz="2400" b="1" dirty="0" smtClean="0"/>
              <a:t>DESTEKLENMEYECEK PROJELER VE PROJE BİLEŞENLERİ</a:t>
            </a:r>
            <a:r>
              <a:rPr lang="tr-TR" sz="2400" b="1" dirty="0" smtClean="0">
                <a:solidFill>
                  <a:prstClr val="white"/>
                </a:solidFill>
                <a:ea typeface="Verdana" pitchFamily="34" charset="0"/>
                <a:cs typeface="Verdana" pitchFamily="34" charset="0"/>
              </a:rPr>
              <a:t>  </a:t>
            </a:r>
          </a:p>
        </p:txBody>
      </p:sp>
      <p:sp>
        <p:nvSpPr>
          <p:cNvPr id="5" name="6 Metin kutusu"/>
          <p:cNvSpPr txBox="1"/>
          <p:nvPr/>
        </p:nvSpPr>
        <p:spPr>
          <a:xfrm>
            <a:off x="0" y="1167135"/>
            <a:ext cx="9144000" cy="533673"/>
          </a:xfrm>
          <a:prstGeom prst="rect">
            <a:avLst/>
          </a:prstGeom>
          <a:solidFill>
            <a:srgbClr val="0070C0"/>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lvl1pPr lvl="0" algn="ctr">
              <a:spcBef>
                <a:spcPct val="0"/>
              </a:spcBef>
              <a:buNone/>
              <a:defRPr sz="40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tr-TR" sz="2800" dirty="0" smtClean="0">
                <a:solidFill>
                  <a:prstClr val="white"/>
                </a:solidFill>
              </a:rPr>
              <a:t>SOGEP 2024</a:t>
            </a:r>
            <a:endParaRPr lang="tr-TR" sz="2800" dirty="0">
              <a:solidFill>
                <a:prstClr val="white"/>
              </a:solidFill>
            </a:endParaRPr>
          </a:p>
        </p:txBody>
      </p:sp>
    </p:spTree>
    <p:extLst>
      <p:ext uri="{BB962C8B-B14F-4D97-AF65-F5344CB8AC3E}">
        <p14:creationId xmlns:p14="http://schemas.microsoft.com/office/powerpoint/2010/main" val="1984366045"/>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9817" y="2351089"/>
            <a:ext cx="8424366" cy="2445248"/>
          </a:xfrm>
        </p:spPr>
        <p:style>
          <a:lnRef idx="2">
            <a:schemeClr val="accent2"/>
          </a:lnRef>
          <a:fillRef idx="1">
            <a:schemeClr val="lt1"/>
          </a:fillRef>
          <a:effectRef idx="0">
            <a:schemeClr val="accent2"/>
          </a:effectRef>
          <a:fontRef idx="minor">
            <a:schemeClr val="dk1"/>
          </a:fontRef>
        </p:style>
        <p:txBody>
          <a:bodyPr wrap="square" lIns="144000" tIns="144000" rIns="144000" bIns="144000">
            <a:spAutoFit/>
          </a:bodyPr>
          <a:lstStyle/>
          <a:p>
            <a:pPr marL="0" indent="0" algn="just">
              <a:buNone/>
            </a:pPr>
            <a:r>
              <a:rPr lang="tr-TR" sz="2000" dirty="0"/>
              <a:t>Ajansımız tarafından SOGEP proje başvuru süreci iki aşamalı olarak yürütülecektir. Ön başvuru aşaması kapsamında proje fikrinin ortaya konduğu </a:t>
            </a:r>
            <a:r>
              <a:rPr lang="tr-TR" sz="2000" b="1" dirty="0"/>
              <a:t>b</a:t>
            </a:r>
            <a:r>
              <a:rPr lang="tr-TR" sz="2000" b="1" dirty="0" smtClean="0"/>
              <a:t>ilgi </a:t>
            </a:r>
            <a:r>
              <a:rPr lang="tr-TR" sz="2000" b="1" dirty="0"/>
              <a:t>f</a:t>
            </a:r>
            <a:r>
              <a:rPr lang="tr-TR" sz="2000" b="1" dirty="0" smtClean="0"/>
              <a:t>ormu</a:t>
            </a:r>
            <a:r>
              <a:rPr lang="tr-TR" sz="2000" dirty="0" smtClean="0"/>
              <a:t>, </a:t>
            </a:r>
            <a:r>
              <a:rPr lang="tr-TR" sz="2000" b="1" dirty="0" smtClean="0"/>
              <a:t>taslak faaliyet planı </a:t>
            </a:r>
            <a:r>
              <a:rPr lang="tr-TR" sz="2000" dirty="0" smtClean="0"/>
              <a:t>ve </a:t>
            </a:r>
            <a:r>
              <a:rPr lang="tr-TR" sz="2000" b="1" dirty="0" smtClean="0"/>
              <a:t>bütçe</a:t>
            </a:r>
            <a:r>
              <a:rPr lang="tr-TR" sz="2000" dirty="0" smtClean="0"/>
              <a:t>nin </a:t>
            </a:r>
            <a:r>
              <a:rPr lang="tr-TR" sz="2000" dirty="0"/>
              <a:t>doldurularak en geç </a:t>
            </a:r>
            <a:r>
              <a:rPr lang="tr-TR" sz="2000" b="1" dirty="0" smtClean="0"/>
              <a:t>25 Şubat 2024</a:t>
            </a:r>
            <a:r>
              <a:rPr lang="tr-TR" sz="2000" dirty="0" smtClean="0"/>
              <a:t> </a:t>
            </a:r>
            <a:r>
              <a:rPr lang="tr-TR" sz="2000" dirty="0"/>
              <a:t>tarihine kadar </a:t>
            </a:r>
            <a:r>
              <a:rPr lang="tr-TR" sz="2000" u="sng" dirty="0">
                <a:hlinkClick r:id="rId3"/>
              </a:rPr>
              <a:t>sogep@fka.gov.tr</a:t>
            </a:r>
            <a:r>
              <a:rPr lang="tr-TR" sz="2000" dirty="0"/>
              <a:t> adresine e-posta ile gönderilmesi gerekmektedir. </a:t>
            </a:r>
            <a:r>
              <a:rPr lang="tr-TR" sz="2000" b="1" dirty="0"/>
              <a:t>Uygun bulunan proje fikirleri nihai başvuru aşamasına alınacak olup </a:t>
            </a:r>
            <a:r>
              <a:rPr lang="tr-TR" sz="2000" dirty="0"/>
              <a:t>bu noktadan sonra </a:t>
            </a:r>
            <a:r>
              <a:rPr lang="tr-TR" sz="2000" b="1" dirty="0"/>
              <a:t>proje geliştirme çalışmaları doğrudan Ajansımızın koordinasyonunda</a:t>
            </a:r>
            <a:r>
              <a:rPr lang="tr-TR" sz="2000" dirty="0"/>
              <a:t> yapılacaktır. </a:t>
            </a:r>
            <a:endParaRPr lang="tr-TR" sz="1800" dirty="0"/>
          </a:p>
        </p:txBody>
      </p:sp>
      <p:sp>
        <p:nvSpPr>
          <p:cNvPr id="7" name="2 Metin kutusu"/>
          <p:cNvSpPr txBox="1"/>
          <p:nvPr/>
        </p:nvSpPr>
        <p:spPr>
          <a:xfrm>
            <a:off x="338985" y="1743199"/>
            <a:ext cx="7041328" cy="46166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tr-TR" sz="2400" b="1" dirty="0" smtClean="0"/>
              <a:t>BAŞVURU SÜRECİ</a:t>
            </a:r>
            <a:endParaRPr lang="tr-TR" sz="2400" b="1" dirty="0" smtClean="0">
              <a:solidFill>
                <a:prstClr val="white"/>
              </a:solidFill>
              <a:ea typeface="Verdana" pitchFamily="34" charset="0"/>
              <a:cs typeface="Verdana" pitchFamily="34" charset="0"/>
            </a:endParaRPr>
          </a:p>
        </p:txBody>
      </p:sp>
      <p:sp>
        <p:nvSpPr>
          <p:cNvPr id="5" name="6 Metin kutusu"/>
          <p:cNvSpPr txBox="1"/>
          <p:nvPr/>
        </p:nvSpPr>
        <p:spPr>
          <a:xfrm>
            <a:off x="0" y="1167135"/>
            <a:ext cx="9144000" cy="533673"/>
          </a:xfrm>
          <a:prstGeom prst="rect">
            <a:avLst/>
          </a:prstGeom>
          <a:solidFill>
            <a:srgbClr val="0070C0"/>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lvl1pPr lvl="0" algn="ctr">
              <a:spcBef>
                <a:spcPct val="0"/>
              </a:spcBef>
              <a:buNone/>
              <a:defRPr sz="40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tr-TR" sz="2800" dirty="0" smtClean="0">
                <a:solidFill>
                  <a:prstClr val="white"/>
                </a:solidFill>
              </a:rPr>
              <a:t>SOGEP 2024</a:t>
            </a:r>
            <a:endParaRPr lang="tr-TR" sz="2800" dirty="0">
              <a:solidFill>
                <a:prstClr val="white"/>
              </a:solidFill>
            </a:endParaRPr>
          </a:p>
        </p:txBody>
      </p:sp>
    </p:spTree>
    <p:extLst>
      <p:ext uri="{BB962C8B-B14F-4D97-AF65-F5344CB8AC3E}">
        <p14:creationId xmlns:p14="http://schemas.microsoft.com/office/powerpoint/2010/main" val="32935119"/>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6 Metin kutusu"/>
          <p:cNvSpPr txBox="1"/>
          <p:nvPr/>
        </p:nvSpPr>
        <p:spPr>
          <a:xfrm>
            <a:off x="17038" y="1189650"/>
            <a:ext cx="9144000" cy="533673"/>
          </a:xfrm>
          <a:prstGeom prst="rect">
            <a:avLst/>
          </a:prstGeom>
          <a:solidFill>
            <a:srgbClr val="0070C0"/>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lvl1pPr lvl="0" algn="ctr">
              <a:spcBef>
                <a:spcPct val="0"/>
              </a:spcBef>
              <a:buNone/>
              <a:defRPr sz="40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tr-TR" sz="2800" dirty="0" smtClean="0">
                <a:solidFill>
                  <a:prstClr val="white"/>
                </a:solidFill>
              </a:rPr>
              <a:t>ÖRNEK PROJELER </a:t>
            </a:r>
            <a:endParaRPr lang="tr-TR" sz="2800" dirty="0">
              <a:solidFill>
                <a:prstClr val="white"/>
              </a:solidFill>
            </a:endParaRPr>
          </a:p>
        </p:txBody>
      </p:sp>
      <p:graphicFrame>
        <p:nvGraphicFramePr>
          <p:cNvPr id="6" name="Tablo 5"/>
          <p:cNvGraphicFramePr>
            <a:graphicFrameLocks noGrp="1"/>
          </p:cNvGraphicFramePr>
          <p:nvPr>
            <p:extLst>
              <p:ext uri="{D42A27DB-BD31-4B8C-83A1-F6EECF244321}">
                <p14:modId xmlns:p14="http://schemas.microsoft.com/office/powerpoint/2010/main" val="3074073339"/>
              </p:ext>
            </p:extLst>
          </p:nvPr>
        </p:nvGraphicFramePr>
        <p:xfrm>
          <a:off x="0" y="1766312"/>
          <a:ext cx="9144000" cy="1950720"/>
        </p:xfrm>
        <a:graphic>
          <a:graphicData uri="http://schemas.openxmlformats.org/drawingml/2006/table">
            <a:tbl>
              <a:tblPr firstRow="1" bandRow="1">
                <a:tableStyleId>{69CF1AB2-1976-4502-BF36-3FF5EA218861}</a:tableStyleId>
              </a:tblPr>
              <a:tblGrid>
                <a:gridCol w="1888067">
                  <a:extLst>
                    <a:ext uri="{9D8B030D-6E8A-4147-A177-3AD203B41FA5}">
                      <a16:colId xmlns:a16="http://schemas.microsoft.com/office/drawing/2014/main" val="20000"/>
                    </a:ext>
                  </a:extLst>
                </a:gridCol>
                <a:gridCol w="7255933">
                  <a:extLst>
                    <a:ext uri="{9D8B030D-6E8A-4147-A177-3AD203B41FA5}">
                      <a16:colId xmlns:a16="http://schemas.microsoft.com/office/drawing/2014/main" val="20001"/>
                    </a:ext>
                  </a:extLst>
                </a:gridCol>
              </a:tblGrid>
              <a:tr h="230997">
                <a:tc>
                  <a:txBody>
                    <a:bodyPr/>
                    <a:lstStyle/>
                    <a:p>
                      <a:pPr algn="just">
                        <a:spcAft>
                          <a:spcPts val="0"/>
                        </a:spcAft>
                      </a:pPr>
                      <a:r>
                        <a:rPr lang="tr-TR" sz="1600" dirty="0" smtClean="0">
                          <a:effectLst/>
                        </a:rPr>
                        <a:t>Proje Adı </a:t>
                      </a:r>
                      <a:endParaRPr lang="tr-TR" sz="1600" b="1" dirty="0">
                        <a:effectLst/>
                        <a:latin typeface="+mj-lt"/>
                        <a:ea typeface="Calibri"/>
                        <a:cs typeface="Times New Roman"/>
                      </a:endParaRPr>
                    </a:p>
                  </a:txBody>
                  <a:tcPr marL="68580" marR="68580" marT="0" marB="0" anchor="ctr"/>
                </a:tc>
                <a:tc>
                  <a:txBody>
                    <a:bodyPr/>
                    <a:lstStyle/>
                    <a:p>
                      <a:pPr algn="just">
                        <a:spcAft>
                          <a:spcPts val="0"/>
                        </a:spcAft>
                      </a:pPr>
                      <a:r>
                        <a:rPr lang="tr-TR" sz="1600" kern="1200" baseline="0" dirty="0" smtClean="0">
                          <a:effectLst/>
                        </a:rPr>
                        <a:t>Sütün Bereketiyle Kırsal Kalkınma Projesi </a:t>
                      </a:r>
                      <a:endParaRPr lang="tr-TR" sz="1600" b="0" kern="1200" baseline="0" dirty="0" smtClean="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10000"/>
                  </a:ext>
                </a:extLst>
              </a:tr>
              <a:tr h="215265">
                <a:tc>
                  <a:txBody>
                    <a:bodyPr/>
                    <a:lstStyle/>
                    <a:p>
                      <a:pPr algn="just">
                        <a:spcAft>
                          <a:spcPts val="0"/>
                        </a:spcAft>
                      </a:pPr>
                      <a:r>
                        <a:rPr lang="tr-TR" sz="1600" dirty="0" smtClean="0">
                          <a:effectLst/>
                        </a:rPr>
                        <a:t>Yararlanıcı Adı</a:t>
                      </a:r>
                      <a:endParaRPr lang="tr-TR" sz="1600" b="1" dirty="0">
                        <a:effectLst/>
                        <a:latin typeface="+mj-lt"/>
                        <a:ea typeface="Calibri"/>
                        <a:cs typeface="Times New Roman"/>
                      </a:endParaRPr>
                    </a:p>
                  </a:txBody>
                  <a:tcPr marL="68580" marR="68580" marT="0" marB="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tr-TR" sz="1600" kern="1200" dirty="0" smtClean="0">
                          <a:effectLst/>
                        </a:rPr>
                        <a:t>Bingöl</a:t>
                      </a:r>
                      <a:r>
                        <a:rPr lang="tr-TR" sz="1600" kern="1200" baseline="0" dirty="0" smtClean="0">
                          <a:effectLst/>
                        </a:rPr>
                        <a:t> İl Tarım ve Orman Müdürlüğü</a:t>
                      </a:r>
                      <a:endParaRPr lang="tr-TR" sz="1600" kern="1200" dirty="0" smtClean="0">
                        <a:solidFill>
                          <a:schemeClr val="dk1"/>
                        </a:solidFill>
                        <a:effectLst/>
                        <a:latin typeface="+mn-lt"/>
                        <a:ea typeface="Calibri"/>
                        <a:cs typeface="Times New Roman"/>
                      </a:endParaRPr>
                    </a:p>
                  </a:txBody>
                  <a:tcPr marL="68580" marR="68580" marT="0" marB="0" anchor="ctr"/>
                </a:tc>
                <a:extLst>
                  <a:ext uri="{0D108BD9-81ED-4DB2-BD59-A6C34878D82A}">
                    <a16:rowId xmlns:a16="http://schemas.microsoft.com/office/drawing/2014/main" val="10003"/>
                  </a:ext>
                </a:extLst>
              </a:tr>
              <a:tr h="1239760">
                <a:tc>
                  <a:txBody>
                    <a:bodyPr/>
                    <a:lstStyle/>
                    <a:p>
                      <a:pPr algn="just">
                        <a:spcAft>
                          <a:spcPts val="0"/>
                        </a:spcAft>
                      </a:pPr>
                      <a:r>
                        <a:rPr lang="tr-TR" sz="1600" dirty="0">
                          <a:effectLst/>
                        </a:rPr>
                        <a:t>Proje Özeti</a:t>
                      </a:r>
                      <a:endParaRPr lang="tr-TR" sz="1600" b="1" dirty="0">
                        <a:effectLst/>
                        <a:latin typeface="+mj-lt"/>
                        <a:ea typeface="Calibri"/>
                        <a:cs typeface="Times New Roman"/>
                      </a:endParaRP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tr-TR" sz="1600" kern="1200" dirty="0" smtClean="0">
                          <a:effectLst/>
                        </a:rPr>
                        <a:t>Proje ile süt üretim kapasitesi yüksek 10 köyde süt soğutma tankı,  jeneratör, süt kabul ünitesi, </a:t>
                      </a:r>
                      <a:r>
                        <a:rPr lang="tr-TR" sz="1600" kern="1200" dirty="0" err="1" smtClean="0">
                          <a:effectLst/>
                        </a:rPr>
                        <a:t>ph</a:t>
                      </a:r>
                      <a:r>
                        <a:rPr lang="tr-TR" sz="1600" kern="1200" dirty="0" smtClean="0">
                          <a:effectLst/>
                        </a:rPr>
                        <a:t> metre, süt analiz cihazı gibi makine-ekipmana sahip süt toplama merkezleri inşa edilmiş, çiftçilere eğitim verilerek bir yandan kaliteli sütün üretilmesi diğer yandan sağlıklı ortamlarda muhafaza edilmesi sağlanmıştır.</a:t>
                      </a:r>
                      <a:r>
                        <a:rPr lang="tr-TR" sz="1600" kern="1200" baseline="0" dirty="0" smtClean="0">
                          <a:effectLst/>
                        </a:rPr>
                        <a:t> Üreticilerin </a:t>
                      </a:r>
                      <a:r>
                        <a:rPr lang="tr-TR" sz="1600" kern="1200" dirty="0" smtClean="0">
                          <a:effectLst/>
                        </a:rPr>
                        <a:t>elde ettiği sütte bozulmalara bağlı olarak yaşanabilecek ürün kayıpları</a:t>
                      </a:r>
                      <a:r>
                        <a:rPr lang="tr-TR" sz="1600" kern="1200" baseline="0" dirty="0" smtClean="0">
                          <a:effectLst/>
                        </a:rPr>
                        <a:t> </a:t>
                      </a:r>
                      <a:r>
                        <a:rPr lang="tr-TR" sz="1600" kern="1200" dirty="0" smtClean="0">
                          <a:effectLst/>
                        </a:rPr>
                        <a:t>önlenmiş</a:t>
                      </a:r>
                      <a:r>
                        <a:rPr lang="tr-TR" sz="1600" kern="1200" baseline="0" dirty="0" smtClean="0">
                          <a:effectLst/>
                        </a:rPr>
                        <a:t> ve</a:t>
                      </a:r>
                      <a:r>
                        <a:rPr lang="tr-TR" sz="1600" kern="1200" dirty="0" smtClean="0">
                          <a:effectLst/>
                        </a:rPr>
                        <a:t> çiğ sütün pazarlanması ile ilgili sorunların çözülmesi sağlanmıştır. </a:t>
                      </a:r>
                      <a:endParaRPr lang="tr-TR" sz="1600" b="0" i="0" kern="1200" baseline="0" dirty="0" smtClean="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0005"/>
                  </a:ext>
                </a:extLst>
              </a:tr>
            </a:tbl>
          </a:graphicData>
        </a:graphic>
      </p:graphicFrame>
      <p:pic>
        <p:nvPicPr>
          <p:cNvPr id="8" name="Resim 7" descr="\\192.168.15.11\fka\1. Çalışma Birimleri\20. İDB\Proje Fotoğrafları\3-SOGEP\2020\Sütün Bereketiyle Kırsal Kalkınma\IMG_20220808_133825.jpg"/>
          <p:cNvPicPr/>
          <p:nvPr/>
        </p:nvPicPr>
        <p:blipFill>
          <a:blip r:embed="rId3"/>
          <a:stretch/>
        </p:blipFill>
        <p:spPr bwMode="auto">
          <a:xfrm>
            <a:off x="608" y="3793293"/>
            <a:ext cx="3371191" cy="2660043"/>
          </a:xfrm>
          <a:prstGeom prst="rect">
            <a:avLst/>
          </a:prstGeom>
          <a:noFill/>
          <a:ln>
            <a:noFill/>
          </a:ln>
        </p:spPr>
      </p:pic>
      <p:pic>
        <p:nvPicPr>
          <p:cNvPr id="9" name="Resim 8"/>
          <p:cNvPicPr/>
          <p:nvPr/>
        </p:nvPicPr>
        <p:blipFill>
          <a:blip r:embed="rId4"/>
          <a:stretch/>
        </p:blipFill>
        <p:spPr bwMode="auto">
          <a:xfrm>
            <a:off x="3371799" y="3793294"/>
            <a:ext cx="5767739" cy="2660042"/>
          </a:xfrm>
          <a:prstGeom prst="rect">
            <a:avLst/>
          </a:prstGeom>
          <a:noFill/>
          <a:ln>
            <a:noFill/>
          </a:ln>
        </p:spPr>
      </p:pic>
    </p:spTree>
    <p:extLst>
      <p:ext uri="{BB962C8B-B14F-4D97-AF65-F5344CB8AC3E}">
        <p14:creationId xmlns:p14="http://schemas.microsoft.com/office/powerpoint/2010/main" val="3324488296"/>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6 Metin kutusu"/>
          <p:cNvSpPr txBox="1"/>
          <p:nvPr/>
        </p:nvSpPr>
        <p:spPr>
          <a:xfrm>
            <a:off x="17038" y="1189650"/>
            <a:ext cx="9144000" cy="533673"/>
          </a:xfrm>
          <a:prstGeom prst="rect">
            <a:avLst/>
          </a:prstGeom>
          <a:solidFill>
            <a:srgbClr val="0070C0"/>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lvl1pPr lvl="0" algn="ctr">
              <a:spcBef>
                <a:spcPct val="0"/>
              </a:spcBef>
              <a:buNone/>
              <a:defRPr sz="40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tr-TR" sz="2800" dirty="0" smtClean="0">
                <a:solidFill>
                  <a:prstClr val="white"/>
                </a:solidFill>
              </a:rPr>
              <a:t>ÖRNEK PROJELER </a:t>
            </a:r>
            <a:endParaRPr lang="tr-TR" sz="2800" dirty="0">
              <a:solidFill>
                <a:prstClr val="white"/>
              </a:solidFill>
            </a:endParaRPr>
          </a:p>
        </p:txBody>
      </p:sp>
      <p:graphicFrame>
        <p:nvGraphicFramePr>
          <p:cNvPr id="7" name="Tablo 6"/>
          <p:cNvGraphicFramePr>
            <a:graphicFrameLocks noGrp="1"/>
          </p:cNvGraphicFramePr>
          <p:nvPr>
            <p:extLst>
              <p:ext uri="{D42A27DB-BD31-4B8C-83A1-F6EECF244321}">
                <p14:modId xmlns:p14="http://schemas.microsoft.com/office/powerpoint/2010/main" val="303555202"/>
              </p:ext>
            </p:extLst>
          </p:nvPr>
        </p:nvGraphicFramePr>
        <p:xfrm>
          <a:off x="17038" y="1739199"/>
          <a:ext cx="9113169" cy="2221666"/>
        </p:xfrm>
        <a:graphic>
          <a:graphicData uri="http://schemas.openxmlformats.org/drawingml/2006/table">
            <a:tbl>
              <a:tblPr firstRow="1" bandRow="1">
                <a:tableStyleId>{69CF1AB2-1976-4502-BF36-3FF5EA218861}</a:tableStyleId>
              </a:tblPr>
              <a:tblGrid>
                <a:gridCol w="1881700">
                  <a:extLst>
                    <a:ext uri="{9D8B030D-6E8A-4147-A177-3AD203B41FA5}">
                      <a16:colId xmlns:a16="http://schemas.microsoft.com/office/drawing/2014/main" val="20000"/>
                    </a:ext>
                  </a:extLst>
                </a:gridCol>
                <a:gridCol w="7231469">
                  <a:extLst>
                    <a:ext uri="{9D8B030D-6E8A-4147-A177-3AD203B41FA5}">
                      <a16:colId xmlns:a16="http://schemas.microsoft.com/office/drawing/2014/main" val="20001"/>
                    </a:ext>
                  </a:extLst>
                </a:gridCol>
              </a:tblGrid>
              <a:tr h="321687">
                <a:tc>
                  <a:txBody>
                    <a:bodyPr/>
                    <a:lstStyle/>
                    <a:p>
                      <a:pPr algn="just">
                        <a:spcAft>
                          <a:spcPts val="0"/>
                        </a:spcAft>
                      </a:pPr>
                      <a:r>
                        <a:rPr lang="tr-TR" sz="1500" dirty="0" smtClean="0">
                          <a:effectLst/>
                        </a:rPr>
                        <a:t>Proje </a:t>
                      </a:r>
                      <a:r>
                        <a:rPr lang="tr-TR" sz="1500" dirty="0">
                          <a:effectLst/>
                        </a:rPr>
                        <a:t>Adı</a:t>
                      </a:r>
                      <a:endParaRPr lang="tr-TR" sz="1500" b="1" dirty="0">
                        <a:effectLst/>
                        <a:latin typeface="+mj-lt"/>
                        <a:ea typeface="Calibri"/>
                        <a:cs typeface="Times New Roman"/>
                      </a:endParaRPr>
                    </a:p>
                  </a:txBody>
                  <a:tcPr marL="68580" marR="68580" marT="0" marB="0" anchor="ctr"/>
                </a:tc>
                <a:tc>
                  <a:txBody>
                    <a:bodyPr/>
                    <a:lstStyle/>
                    <a:p>
                      <a:pPr algn="just">
                        <a:spcAft>
                          <a:spcPts val="0"/>
                        </a:spcAft>
                      </a:pPr>
                      <a:r>
                        <a:rPr lang="tr-TR" sz="1500" kern="1200" baseline="0" dirty="0" err="1" smtClean="0">
                          <a:effectLst/>
                        </a:rPr>
                        <a:t>Sosyalhane</a:t>
                      </a:r>
                      <a:r>
                        <a:rPr lang="tr-TR" sz="1500" kern="1200" baseline="0" dirty="0" smtClean="0">
                          <a:effectLst/>
                        </a:rPr>
                        <a:t> Projesi </a:t>
                      </a:r>
                      <a:endParaRPr lang="tr-TR" sz="1500" b="0" kern="1200" baseline="0" dirty="0" smtClean="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10000"/>
                  </a:ext>
                </a:extLst>
              </a:tr>
              <a:tr h="299779">
                <a:tc>
                  <a:txBody>
                    <a:bodyPr/>
                    <a:lstStyle/>
                    <a:p>
                      <a:pPr algn="just">
                        <a:spcAft>
                          <a:spcPts val="0"/>
                        </a:spcAft>
                      </a:pPr>
                      <a:r>
                        <a:rPr lang="tr-TR" sz="1500" dirty="0" smtClean="0">
                          <a:effectLst/>
                        </a:rPr>
                        <a:t>Yararlanıcı Adı</a:t>
                      </a:r>
                      <a:endParaRPr lang="tr-TR" sz="1500" b="1" dirty="0">
                        <a:effectLst/>
                        <a:latin typeface="+mj-lt"/>
                        <a:ea typeface="Calibri"/>
                        <a:cs typeface="Times New Roman"/>
                      </a:endParaRPr>
                    </a:p>
                  </a:txBody>
                  <a:tcPr marL="68580" marR="68580" marT="0" marB="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tr-TR" sz="1500" kern="1200" dirty="0" smtClean="0">
                          <a:effectLst/>
                        </a:rPr>
                        <a:t>Elazığ Belediye Başkanlığı</a:t>
                      </a:r>
                      <a:endParaRPr lang="tr-TR" sz="1500" kern="1200" dirty="0" smtClean="0">
                        <a:solidFill>
                          <a:schemeClr val="dk1"/>
                        </a:solidFill>
                        <a:effectLst/>
                        <a:latin typeface="+mn-lt"/>
                        <a:ea typeface="Calibri"/>
                        <a:cs typeface="Times New Roman"/>
                      </a:endParaRPr>
                    </a:p>
                  </a:txBody>
                  <a:tcPr marL="68580" marR="68580" marT="0" marB="0" anchor="ctr"/>
                </a:tc>
                <a:extLst>
                  <a:ext uri="{0D108BD9-81ED-4DB2-BD59-A6C34878D82A}">
                    <a16:rowId xmlns:a16="http://schemas.microsoft.com/office/drawing/2014/main" val="10003"/>
                  </a:ext>
                </a:extLst>
              </a:tr>
              <a:tr h="1371956">
                <a:tc>
                  <a:txBody>
                    <a:bodyPr/>
                    <a:lstStyle/>
                    <a:p>
                      <a:pPr algn="just">
                        <a:spcAft>
                          <a:spcPts val="0"/>
                        </a:spcAft>
                      </a:pPr>
                      <a:r>
                        <a:rPr lang="tr-TR" sz="1500" dirty="0">
                          <a:effectLst/>
                        </a:rPr>
                        <a:t>Proje Özeti</a:t>
                      </a:r>
                      <a:endParaRPr lang="tr-TR" sz="1500" b="1" dirty="0">
                        <a:effectLst/>
                        <a:latin typeface="+mj-lt"/>
                        <a:ea typeface="Calibri"/>
                        <a:cs typeface="Times New Roman"/>
                      </a:endParaRPr>
                    </a:p>
                  </a:txBody>
                  <a:tcPr marL="68580" marR="68580" marT="0" marB="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tr-TR" sz="1500" kern="1200" baseline="0" dirty="0" smtClean="0">
                          <a:effectLst/>
                        </a:rPr>
                        <a:t>Elazığ ili Güney Çevre Yolu Yemişlik Mevkii TOKİ İnşaat Bölgesinde, mesleki eğitim atölyeleri, çocuk oyun alanları, kütüphane, kodlama ve robotik atölyesi, seminer salonu ve idari birimden oluşan 1900 m2 zemin üzerinde 650 m2  alana sahip </a:t>
                      </a:r>
                      <a:r>
                        <a:rPr lang="tr-TR" sz="1500" kern="1200" baseline="0" dirty="0" err="1" smtClean="0">
                          <a:effectLst/>
                        </a:rPr>
                        <a:t>Sosyalhane</a:t>
                      </a:r>
                      <a:r>
                        <a:rPr lang="tr-TR" sz="1500" kern="1200" baseline="0" dirty="0" smtClean="0">
                          <a:effectLst/>
                        </a:rPr>
                        <a:t> binası inşa edilerek Elazığ Depremi sonrası evini kaybeden ailelerin ve sosyal dışlanmaya maruz kalan insanların yararlanacağı bir merkez oluşturulmuştur. </a:t>
                      </a:r>
                      <a:r>
                        <a:rPr lang="tr-TR" sz="1500" kern="1200" baseline="0" dirty="0" err="1" smtClean="0">
                          <a:effectLst/>
                        </a:rPr>
                        <a:t>Sosyalhane</a:t>
                      </a:r>
                      <a:r>
                        <a:rPr lang="tr-TR" sz="1500" kern="1200" baseline="0" dirty="0" smtClean="0">
                          <a:effectLst/>
                        </a:rPr>
                        <a:t> binasında oluşturulan atölyelerde ev kadınlarına uygulamalı mesleki eğitim verilirken, robotik kodlama atölyesinde çocuklara kodlama eğitimi verilmektedir. </a:t>
                      </a:r>
                      <a:endParaRPr lang="tr-TR" sz="1500" b="0" i="0" kern="1200" baseline="0" dirty="0" smtClean="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0005"/>
                  </a:ext>
                </a:extLst>
              </a:tr>
            </a:tbl>
          </a:graphicData>
        </a:graphic>
      </p:graphicFrame>
      <p:pic>
        <p:nvPicPr>
          <p:cNvPr id="11" name="Picture 2" descr="C:\Users\mehmet.budancamanak\Desktop\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8" y="4016563"/>
            <a:ext cx="3186810" cy="248890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mehmet.budancamanak\Desktop\s33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4014159"/>
            <a:ext cx="2231658" cy="249130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www.elazig.bel.tr/dosya/haber/galeriler/whatsapp-image-2022-11-04-at-160038-1_1667567291_B4KvyL.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27201" y="4005064"/>
            <a:ext cx="3703006" cy="25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578458"/>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6 Metin kutusu"/>
          <p:cNvSpPr txBox="1"/>
          <p:nvPr/>
        </p:nvSpPr>
        <p:spPr>
          <a:xfrm>
            <a:off x="17038" y="1189650"/>
            <a:ext cx="9144000" cy="533673"/>
          </a:xfrm>
          <a:prstGeom prst="rect">
            <a:avLst/>
          </a:prstGeom>
          <a:solidFill>
            <a:srgbClr val="0070C0"/>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lvl1pPr lvl="0" algn="ctr">
              <a:spcBef>
                <a:spcPct val="0"/>
              </a:spcBef>
              <a:buNone/>
              <a:defRPr sz="40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tr-TR" sz="2800" dirty="0" smtClean="0">
                <a:solidFill>
                  <a:prstClr val="white"/>
                </a:solidFill>
              </a:rPr>
              <a:t>ÖRNEK PROJELER </a:t>
            </a:r>
            <a:endParaRPr lang="tr-TR" sz="2800" dirty="0">
              <a:solidFill>
                <a:prstClr val="white"/>
              </a:solidFill>
            </a:endParaRPr>
          </a:p>
        </p:txBody>
      </p:sp>
      <p:graphicFrame>
        <p:nvGraphicFramePr>
          <p:cNvPr id="7" name="Tablo 6"/>
          <p:cNvGraphicFramePr>
            <a:graphicFrameLocks noGrp="1"/>
          </p:cNvGraphicFramePr>
          <p:nvPr>
            <p:extLst>
              <p:ext uri="{D42A27DB-BD31-4B8C-83A1-F6EECF244321}">
                <p14:modId xmlns:p14="http://schemas.microsoft.com/office/powerpoint/2010/main" val="1343582616"/>
              </p:ext>
            </p:extLst>
          </p:nvPr>
        </p:nvGraphicFramePr>
        <p:xfrm>
          <a:off x="-2850" y="1739199"/>
          <a:ext cx="9144000" cy="2435026"/>
        </p:xfrm>
        <a:graphic>
          <a:graphicData uri="http://schemas.openxmlformats.org/drawingml/2006/table">
            <a:tbl>
              <a:tblPr firstRow="1" bandRow="1">
                <a:tableStyleId>{69CF1AB2-1976-4502-BF36-3FF5EA218861}</a:tableStyleId>
              </a:tblPr>
              <a:tblGrid>
                <a:gridCol w="1888067">
                  <a:extLst>
                    <a:ext uri="{9D8B030D-6E8A-4147-A177-3AD203B41FA5}">
                      <a16:colId xmlns:a16="http://schemas.microsoft.com/office/drawing/2014/main" val="20000"/>
                    </a:ext>
                  </a:extLst>
                </a:gridCol>
                <a:gridCol w="7255933">
                  <a:extLst>
                    <a:ext uri="{9D8B030D-6E8A-4147-A177-3AD203B41FA5}">
                      <a16:colId xmlns:a16="http://schemas.microsoft.com/office/drawing/2014/main" val="20001"/>
                    </a:ext>
                  </a:extLst>
                </a:gridCol>
              </a:tblGrid>
              <a:tr h="321687">
                <a:tc>
                  <a:txBody>
                    <a:bodyPr/>
                    <a:lstStyle/>
                    <a:p>
                      <a:pPr algn="just">
                        <a:spcAft>
                          <a:spcPts val="0"/>
                        </a:spcAft>
                      </a:pPr>
                      <a:r>
                        <a:rPr lang="tr-TR" sz="1700" dirty="0" smtClean="0">
                          <a:effectLst/>
                        </a:rPr>
                        <a:t>Proje </a:t>
                      </a:r>
                      <a:r>
                        <a:rPr lang="tr-TR" sz="1700" dirty="0">
                          <a:effectLst/>
                        </a:rPr>
                        <a:t>Adı</a:t>
                      </a:r>
                      <a:endParaRPr lang="tr-TR" sz="1700" b="1" dirty="0">
                        <a:effectLst/>
                        <a:latin typeface="+mj-lt"/>
                        <a:ea typeface="Calibri"/>
                        <a:cs typeface="Times New Roman"/>
                      </a:endParaRPr>
                    </a:p>
                  </a:txBody>
                  <a:tcPr marL="68580" marR="68580" marT="0" marB="0" anchor="ctr"/>
                </a:tc>
                <a:tc>
                  <a:txBody>
                    <a:bodyPr/>
                    <a:lstStyle/>
                    <a:p>
                      <a:pPr algn="just">
                        <a:spcAft>
                          <a:spcPts val="0"/>
                        </a:spcAft>
                      </a:pPr>
                      <a:r>
                        <a:rPr lang="tr-TR" sz="1700" kern="1200" baseline="0" dirty="0" smtClean="0">
                          <a:effectLst/>
                        </a:rPr>
                        <a:t>Kalede Çilek Kadın Elinde Yetişecek Projesi </a:t>
                      </a:r>
                      <a:endParaRPr lang="tr-TR" sz="1700" b="0" kern="1200" baseline="0" dirty="0" smtClean="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10000"/>
                  </a:ext>
                </a:extLst>
              </a:tr>
              <a:tr h="299779">
                <a:tc>
                  <a:txBody>
                    <a:bodyPr/>
                    <a:lstStyle/>
                    <a:p>
                      <a:pPr algn="just">
                        <a:spcAft>
                          <a:spcPts val="0"/>
                        </a:spcAft>
                      </a:pPr>
                      <a:r>
                        <a:rPr lang="tr-TR" sz="1700" dirty="0" smtClean="0">
                          <a:effectLst/>
                        </a:rPr>
                        <a:t>Yararlanıcı Adı</a:t>
                      </a:r>
                      <a:endParaRPr lang="tr-TR" sz="1700" b="1" dirty="0">
                        <a:effectLst/>
                        <a:latin typeface="+mj-lt"/>
                        <a:ea typeface="Calibri"/>
                        <a:cs typeface="Times New Roman"/>
                      </a:endParaRPr>
                    </a:p>
                  </a:txBody>
                  <a:tcPr marL="68580" marR="68580" marT="0" marB="0" anchor="ctr"/>
                </a:tc>
                <a:tc>
                  <a:txBody>
                    <a:bodyPr/>
                    <a:lstStyle/>
                    <a:p>
                      <a:pPr algn="just">
                        <a:spcAft>
                          <a:spcPts val="0"/>
                        </a:spcAft>
                      </a:pPr>
                      <a:r>
                        <a:rPr lang="tr-TR" sz="1700" kern="1200" dirty="0" smtClean="0">
                          <a:effectLst/>
                        </a:rPr>
                        <a:t>Kale Belediye Başkanlığı</a:t>
                      </a:r>
                      <a:endParaRPr lang="tr-TR" sz="1700" b="0" kern="1200" dirty="0" smtClean="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10003"/>
                  </a:ext>
                </a:extLst>
              </a:tr>
              <a:tr h="1371956">
                <a:tc>
                  <a:txBody>
                    <a:bodyPr/>
                    <a:lstStyle/>
                    <a:p>
                      <a:pPr algn="just">
                        <a:spcAft>
                          <a:spcPts val="0"/>
                        </a:spcAft>
                      </a:pPr>
                      <a:r>
                        <a:rPr lang="tr-TR" sz="1700" dirty="0">
                          <a:effectLst/>
                        </a:rPr>
                        <a:t>Proje Özeti</a:t>
                      </a:r>
                      <a:endParaRPr lang="tr-TR" sz="1700" b="1" dirty="0">
                        <a:effectLst/>
                        <a:latin typeface="+mj-lt"/>
                        <a:ea typeface="Calibri"/>
                        <a:cs typeface="Times New Roman"/>
                      </a:endParaRP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tr-TR" sz="1700" kern="1200" dirty="0" smtClean="0">
                          <a:effectLst/>
                        </a:rPr>
                        <a:t>Kale İlçesinde istihdamı artırmak üzere yürütülen proje kapsamında </a:t>
                      </a:r>
                      <a:r>
                        <a:rPr lang="tr-TR" sz="1700" kern="1200" dirty="0" err="1" smtClean="0">
                          <a:effectLst/>
                        </a:rPr>
                        <a:t>İkizpınar</a:t>
                      </a:r>
                      <a:r>
                        <a:rPr lang="tr-TR" sz="1700" kern="1200" dirty="0" smtClean="0">
                          <a:effectLst/>
                        </a:rPr>
                        <a:t> ve Bent Mahallelerinde 30 dönümlük çilek tarlası oluşturulmuş, gerekli makine-ekipman alınmış ve eğitimler verilmiştir. Oluşturulan çilek tarlasında elde edilen yıllık 90 ton çilek oluşturulan kooperatif vasıtasıyla satılmaktadır. Proje kapsamında kurulan 7 serada da üretim yapılmaya başlanmıştır. 3 kişilik istihdam oluşturan proje ile kayısı üretimi ile ilgilenen çiftçi ve üreticilere alternatif bir ürün oluşturulmuştur. </a:t>
                      </a:r>
                      <a:endParaRPr lang="tr-TR" sz="1700" b="0" kern="1200" dirty="0" smtClean="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10005"/>
                  </a:ext>
                </a:extLst>
              </a:tr>
            </a:tbl>
          </a:graphicData>
        </a:graphic>
      </p:graphicFrame>
      <p:pic>
        <p:nvPicPr>
          <p:cNvPr id="8" name="Picture 3" descr="C:\Users\mehmet.budancamanak\Desktop\WhatsApp Image 2021-11-10 at 15.29.25.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65" y="4221088"/>
            <a:ext cx="3142599" cy="230425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mehmet.budancamanak\Desktop\WhatsApp Image 2021-11-10 at 15.30.00.jpe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150464" y="4221088"/>
            <a:ext cx="3006906" cy="230425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Malatya'da Ã§ilek 'kadÄ±n elinde' yetiÅiyor - KayÄ±sÄ± Haber Malatya Ekonom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1152" y="4221088"/>
            <a:ext cx="3029998"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787616"/>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6 Metin kutusu"/>
          <p:cNvSpPr txBox="1"/>
          <p:nvPr/>
        </p:nvSpPr>
        <p:spPr>
          <a:xfrm>
            <a:off x="17038" y="1189650"/>
            <a:ext cx="9144000" cy="533673"/>
          </a:xfrm>
          <a:prstGeom prst="rect">
            <a:avLst/>
          </a:prstGeom>
          <a:solidFill>
            <a:srgbClr val="0070C0"/>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lvl1pPr lvl="0" algn="ctr">
              <a:spcBef>
                <a:spcPct val="0"/>
              </a:spcBef>
              <a:buNone/>
              <a:defRPr sz="40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tr-TR" sz="2800" dirty="0" smtClean="0">
                <a:solidFill>
                  <a:prstClr val="white"/>
                </a:solidFill>
              </a:rPr>
              <a:t>ÖRNEK PROJELER </a:t>
            </a:r>
            <a:endParaRPr lang="tr-TR" sz="2800" dirty="0">
              <a:solidFill>
                <a:prstClr val="white"/>
              </a:solidFill>
            </a:endParaRPr>
          </a:p>
        </p:txBody>
      </p:sp>
      <p:graphicFrame>
        <p:nvGraphicFramePr>
          <p:cNvPr id="7" name="Tablo 6"/>
          <p:cNvGraphicFramePr>
            <a:graphicFrameLocks noGrp="1"/>
          </p:cNvGraphicFramePr>
          <p:nvPr>
            <p:extLst>
              <p:ext uri="{D42A27DB-BD31-4B8C-83A1-F6EECF244321}">
                <p14:modId xmlns:p14="http://schemas.microsoft.com/office/powerpoint/2010/main" val="338554875"/>
              </p:ext>
            </p:extLst>
          </p:nvPr>
        </p:nvGraphicFramePr>
        <p:xfrm>
          <a:off x="-2850" y="1739197"/>
          <a:ext cx="9144000" cy="2400691"/>
        </p:xfrm>
        <a:graphic>
          <a:graphicData uri="http://schemas.openxmlformats.org/drawingml/2006/table">
            <a:tbl>
              <a:tblPr firstRow="1" bandRow="1">
                <a:tableStyleId>{69CF1AB2-1976-4502-BF36-3FF5EA218861}</a:tableStyleId>
              </a:tblPr>
              <a:tblGrid>
                <a:gridCol w="1888067">
                  <a:extLst>
                    <a:ext uri="{9D8B030D-6E8A-4147-A177-3AD203B41FA5}">
                      <a16:colId xmlns:a16="http://schemas.microsoft.com/office/drawing/2014/main" val="20000"/>
                    </a:ext>
                  </a:extLst>
                </a:gridCol>
                <a:gridCol w="7255933">
                  <a:extLst>
                    <a:ext uri="{9D8B030D-6E8A-4147-A177-3AD203B41FA5}">
                      <a16:colId xmlns:a16="http://schemas.microsoft.com/office/drawing/2014/main" val="20001"/>
                    </a:ext>
                  </a:extLst>
                </a:gridCol>
              </a:tblGrid>
              <a:tr h="193309">
                <a:tc>
                  <a:txBody>
                    <a:bodyPr/>
                    <a:lstStyle/>
                    <a:p>
                      <a:pPr algn="just">
                        <a:spcAft>
                          <a:spcPts val="0"/>
                        </a:spcAft>
                      </a:pPr>
                      <a:r>
                        <a:rPr lang="tr-TR" sz="1400" dirty="0" smtClean="0">
                          <a:effectLst/>
                        </a:rPr>
                        <a:t>Proje </a:t>
                      </a:r>
                      <a:r>
                        <a:rPr lang="tr-TR" sz="1400" dirty="0">
                          <a:effectLst/>
                        </a:rPr>
                        <a:t>Adı</a:t>
                      </a:r>
                      <a:endParaRPr lang="tr-TR" sz="1400" b="1" dirty="0">
                        <a:effectLst/>
                        <a:latin typeface="+mj-lt"/>
                        <a:ea typeface="Calibri"/>
                        <a:cs typeface="Times New Roman"/>
                      </a:endParaRPr>
                    </a:p>
                  </a:txBody>
                  <a:tcPr marL="68580" marR="68580" marT="0" marB="0" anchor="ctr"/>
                </a:tc>
                <a:tc>
                  <a:txBody>
                    <a:bodyPr/>
                    <a:lstStyle/>
                    <a:p>
                      <a:pPr algn="just">
                        <a:spcAft>
                          <a:spcPts val="0"/>
                        </a:spcAft>
                      </a:pPr>
                      <a:r>
                        <a:rPr lang="tr-TR" sz="1400" kern="1200" baseline="0" dirty="0" smtClean="0">
                          <a:effectLst/>
                        </a:rPr>
                        <a:t>Üreten Kadınlar, Güçlü Yarınlar Projesi </a:t>
                      </a:r>
                      <a:endParaRPr lang="tr-TR" sz="1400" b="0" kern="1200" baseline="0" dirty="0" smtClean="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10000"/>
                  </a:ext>
                </a:extLst>
              </a:tr>
              <a:tr h="193309">
                <a:tc>
                  <a:txBody>
                    <a:bodyPr/>
                    <a:lstStyle/>
                    <a:p>
                      <a:pPr algn="just">
                        <a:spcAft>
                          <a:spcPts val="0"/>
                        </a:spcAft>
                      </a:pPr>
                      <a:r>
                        <a:rPr lang="tr-TR" sz="1400" dirty="0" smtClean="0">
                          <a:effectLst/>
                        </a:rPr>
                        <a:t>Yararlanıcı Adı</a:t>
                      </a:r>
                      <a:endParaRPr lang="tr-TR" sz="1400" b="1" dirty="0">
                        <a:effectLst/>
                        <a:latin typeface="+mj-lt"/>
                        <a:ea typeface="Calibri"/>
                        <a:cs typeface="Times New Roman"/>
                      </a:endParaRPr>
                    </a:p>
                  </a:txBody>
                  <a:tcPr marL="68580" marR="68580" marT="0" marB="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tr-TR" sz="1400" b="0" kern="1200" baseline="0" noProof="1" smtClean="0">
                          <a:solidFill>
                            <a:schemeClr val="dk1"/>
                          </a:solidFill>
                          <a:effectLst/>
                          <a:latin typeface="+mn-lt"/>
                          <a:ea typeface="+mn-ea"/>
                          <a:cs typeface="+mn-cs"/>
                        </a:rPr>
                        <a:t>Tunceli İl Özel İdaresi</a:t>
                      </a:r>
                    </a:p>
                  </a:txBody>
                  <a:tcPr marL="68580" marR="68580" marT="0" marB="0" anchor="ctr"/>
                </a:tc>
                <a:extLst>
                  <a:ext uri="{0D108BD9-81ED-4DB2-BD59-A6C34878D82A}">
                    <a16:rowId xmlns:a16="http://schemas.microsoft.com/office/drawing/2014/main" val="10003"/>
                  </a:ext>
                </a:extLst>
              </a:tr>
              <a:tr h="1973971">
                <a:tc>
                  <a:txBody>
                    <a:bodyPr/>
                    <a:lstStyle/>
                    <a:p>
                      <a:pPr algn="just">
                        <a:spcAft>
                          <a:spcPts val="0"/>
                        </a:spcAft>
                      </a:pPr>
                      <a:r>
                        <a:rPr lang="tr-TR" sz="1400" dirty="0">
                          <a:effectLst/>
                        </a:rPr>
                        <a:t>Proje Özeti</a:t>
                      </a:r>
                      <a:endParaRPr lang="tr-TR" sz="1400" b="1" dirty="0">
                        <a:effectLst/>
                        <a:latin typeface="+mj-lt"/>
                        <a:ea typeface="Calibri"/>
                        <a:cs typeface="Times New Roman"/>
                      </a:endParaRPr>
                    </a:p>
                  </a:txBody>
                  <a:tcPr marL="68580" marR="68580" marT="0" marB="0" anchor="ctr"/>
                </a:tc>
                <a:tc>
                  <a:txBody>
                    <a:bodyPr/>
                    <a:lstStyle/>
                    <a:p>
                      <a:pPr algn="just"/>
                      <a:r>
                        <a:rPr lang="tr-TR" sz="1400" b="0" kern="1200" baseline="0" dirty="0" smtClean="0">
                          <a:solidFill>
                            <a:schemeClr val="dk1"/>
                          </a:solidFill>
                          <a:effectLst/>
                          <a:latin typeface="+mn-lt"/>
                          <a:ea typeface="+mn-ea"/>
                          <a:cs typeface="+mn-cs"/>
                        </a:rPr>
                        <a:t>Proje kapsamında, proje ortağı Tunceli İl Tarım ve Orman Müdürlüğüne ait Atatürk Mahallesindeki binanın tadilatı yapılmış, gerekli demirbaşlar ve </a:t>
                      </a:r>
                      <a:r>
                        <a:rPr lang="tr-TR" sz="1400" b="0" kern="1200" baseline="0" dirty="0" err="1" smtClean="0">
                          <a:solidFill>
                            <a:schemeClr val="dk1"/>
                          </a:solidFill>
                          <a:effectLst/>
                          <a:latin typeface="+mn-lt"/>
                          <a:ea typeface="+mn-ea"/>
                          <a:cs typeface="+mn-cs"/>
                        </a:rPr>
                        <a:t>temrinlik</a:t>
                      </a:r>
                      <a:r>
                        <a:rPr lang="tr-TR" sz="1400" b="0" kern="1200" baseline="0" dirty="0" smtClean="0">
                          <a:solidFill>
                            <a:schemeClr val="dk1"/>
                          </a:solidFill>
                          <a:effectLst/>
                          <a:latin typeface="+mn-lt"/>
                          <a:ea typeface="+mn-ea"/>
                          <a:cs typeface="+mn-cs"/>
                        </a:rPr>
                        <a:t> malzemeler alınarak meyve-sebze kurutma tesisi ve mantar üretim tesisi kurulmuştur. Sosyal Yardımlaşma ve Dayanışma Vakfından yardım alan kadınlar arasından seçilen 11 kadın bir araya getirilerek SS Munzur Tunceli Üreten Kadınlar Kadın Girişimi Kooperatifi kurulmuştur. Kooperatif üyelerine meyve-sebze kurutma, istiridye mantar üretimi, seracılık, satış ve pazarlama eğitimleri verilerek proje kapsamında oluşturulan tesiste üretime başlanmıştır. Yılda 90 ton yaş meyve ve sebze işleme, 9 ton kuru meyve ve sebze üretimi ile 5 ton istiridye mantarı üretimi kapasitesi bulunan tesiste üretilen ürünlerin tanıtım ve satışına yönelik bir web sayfası kurulmuştur.</a:t>
                      </a:r>
                      <a:endParaRPr lang="tr-TR" sz="1400" b="0" kern="1200" baseline="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0005"/>
                  </a:ext>
                </a:extLst>
              </a:tr>
            </a:tbl>
          </a:graphicData>
        </a:graphic>
      </p:graphicFrame>
      <p:pic>
        <p:nvPicPr>
          <p:cNvPr id="14" name="Resim 13" descr="http://www.tunceliozelidare.gov.tr/kurumlar/tunceliozelidare.gov.tr/HABERLER/2024-YILI-HABERLERI/OCAK-2024/URETEN-KADINLAR/4.jpeg?mode=resize&amp;width=800"/>
          <p:cNvPicPr/>
          <p:nvPr/>
        </p:nvPicPr>
        <p:blipFill>
          <a:blip r:embed="rId3">
            <a:extLst>
              <a:ext uri="{28A0092B-C50C-407E-A947-70E740481C1C}">
                <a14:useLocalDpi xmlns:a14="http://schemas.microsoft.com/office/drawing/2010/main" val="0"/>
              </a:ext>
            </a:extLst>
          </a:blip>
          <a:srcRect/>
          <a:stretch>
            <a:fillRect/>
          </a:stretch>
        </p:blipFill>
        <p:spPr bwMode="auto">
          <a:xfrm>
            <a:off x="1" y="4149080"/>
            <a:ext cx="3683725" cy="2301268"/>
          </a:xfrm>
          <a:prstGeom prst="rect">
            <a:avLst/>
          </a:prstGeom>
          <a:noFill/>
          <a:ln>
            <a:noFill/>
          </a:ln>
        </p:spPr>
      </p:pic>
      <p:pic>
        <p:nvPicPr>
          <p:cNvPr id="15" name="Resim 14" descr="http://www.tunceliozelidare.gov.tr/kurumlar/tunceliozelidare.gov.tr/HABERLER/2024-YILI-HABERLERI/OCAK-2024/URETEN-KADINLAR/3.jpeg?mode=resize&amp;width=800"/>
          <p:cNvPicPr/>
          <p:nvPr/>
        </p:nvPicPr>
        <p:blipFill>
          <a:blip r:embed="rId4">
            <a:extLst>
              <a:ext uri="{28A0092B-C50C-407E-A947-70E740481C1C}">
                <a14:useLocalDpi xmlns:a14="http://schemas.microsoft.com/office/drawing/2010/main" val="0"/>
              </a:ext>
            </a:extLst>
          </a:blip>
          <a:srcRect/>
          <a:stretch>
            <a:fillRect/>
          </a:stretch>
        </p:blipFill>
        <p:spPr bwMode="auto">
          <a:xfrm>
            <a:off x="3683726" y="4149080"/>
            <a:ext cx="2514556" cy="2301268"/>
          </a:xfrm>
          <a:prstGeom prst="rect">
            <a:avLst/>
          </a:prstGeom>
          <a:noFill/>
          <a:ln>
            <a:noFill/>
          </a:ln>
        </p:spPr>
      </p:pic>
      <p:pic>
        <p:nvPicPr>
          <p:cNvPr id="16" name="Resim 15" descr="http://www.tunceliozelidare.gov.tr/kurumlar/tunceliozelidare.gov.tr/HABERLER/2024-YILI-HABERLERI/OCAK-2024/URETEN-KADINLAR/5.jpeg?mode=resize&amp;width=800"/>
          <p:cNvPicPr/>
          <p:nvPr/>
        </p:nvPicPr>
        <p:blipFill>
          <a:blip r:embed="rId5">
            <a:extLst>
              <a:ext uri="{28A0092B-C50C-407E-A947-70E740481C1C}">
                <a14:useLocalDpi xmlns:a14="http://schemas.microsoft.com/office/drawing/2010/main" val="0"/>
              </a:ext>
            </a:extLst>
          </a:blip>
          <a:srcRect/>
          <a:stretch>
            <a:fillRect/>
          </a:stretch>
        </p:blipFill>
        <p:spPr bwMode="auto">
          <a:xfrm>
            <a:off x="6296297" y="4149080"/>
            <a:ext cx="2847703" cy="2301268"/>
          </a:xfrm>
          <a:prstGeom prst="rect">
            <a:avLst/>
          </a:prstGeom>
          <a:noFill/>
          <a:ln>
            <a:noFill/>
          </a:ln>
        </p:spPr>
      </p:pic>
    </p:spTree>
    <p:extLst>
      <p:ext uri="{BB962C8B-B14F-4D97-AF65-F5344CB8AC3E}">
        <p14:creationId xmlns:p14="http://schemas.microsoft.com/office/powerpoint/2010/main" val="2046418490"/>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6 Metin kutusu"/>
          <p:cNvSpPr txBox="1"/>
          <p:nvPr/>
        </p:nvSpPr>
        <p:spPr>
          <a:xfrm>
            <a:off x="17038" y="1189650"/>
            <a:ext cx="9144000" cy="855050"/>
          </a:xfrm>
          <a:prstGeom prst="rect">
            <a:avLst/>
          </a:prstGeom>
          <a:solidFill>
            <a:srgbClr val="0070C0"/>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lvl1pPr lvl="0" algn="ctr">
              <a:spcBef>
                <a:spcPct val="0"/>
              </a:spcBef>
              <a:buNone/>
              <a:defRPr sz="40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tr-TR" sz="2800" dirty="0">
                <a:solidFill>
                  <a:prstClr val="white"/>
                </a:solidFill>
              </a:rPr>
              <a:t>SOSYAL GELİŞMEYİ DESTEKLEME PROGRAMI- TRB1 </a:t>
            </a:r>
            <a:r>
              <a:rPr lang="tr-TR" sz="2800" dirty="0" smtClean="0">
                <a:solidFill>
                  <a:prstClr val="white"/>
                </a:solidFill>
              </a:rPr>
              <a:t>BÖLGESİ</a:t>
            </a:r>
            <a:endParaRPr lang="tr-TR" sz="2800" dirty="0">
              <a:solidFill>
                <a:prstClr val="white"/>
              </a:solidFill>
            </a:endParaRPr>
          </a:p>
        </p:txBody>
      </p:sp>
      <p:graphicFrame>
        <p:nvGraphicFramePr>
          <p:cNvPr id="9" name="Tablo 8"/>
          <p:cNvGraphicFramePr>
            <a:graphicFrameLocks noGrp="1"/>
          </p:cNvGraphicFramePr>
          <p:nvPr>
            <p:extLst>
              <p:ext uri="{D42A27DB-BD31-4B8C-83A1-F6EECF244321}">
                <p14:modId xmlns:p14="http://schemas.microsoft.com/office/powerpoint/2010/main" val="627472519"/>
              </p:ext>
            </p:extLst>
          </p:nvPr>
        </p:nvGraphicFramePr>
        <p:xfrm>
          <a:off x="17038" y="2066969"/>
          <a:ext cx="9126962" cy="4303716"/>
        </p:xfrm>
        <a:graphic>
          <a:graphicData uri="http://schemas.openxmlformats.org/drawingml/2006/table">
            <a:tbl>
              <a:tblPr firstRow="1" firstCol="1" bandRow="1">
                <a:tableStyleId>{5C22544A-7EE6-4342-B048-85BDC9FD1C3A}</a:tableStyleId>
              </a:tblPr>
              <a:tblGrid>
                <a:gridCol w="1599754">
                  <a:extLst>
                    <a:ext uri="{9D8B030D-6E8A-4147-A177-3AD203B41FA5}">
                      <a16:colId xmlns:a16="http://schemas.microsoft.com/office/drawing/2014/main" val="20000"/>
                    </a:ext>
                  </a:extLst>
                </a:gridCol>
                <a:gridCol w="1443040">
                  <a:extLst>
                    <a:ext uri="{9D8B030D-6E8A-4147-A177-3AD203B41FA5}">
                      <a16:colId xmlns:a16="http://schemas.microsoft.com/office/drawing/2014/main" val="20001"/>
                    </a:ext>
                  </a:extLst>
                </a:gridCol>
                <a:gridCol w="1512168">
                  <a:extLst>
                    <a:ext uri="{9D8B030D-6E8A-4147-A177-3AD203B41FA5}">
                      <a16:colId xmlns:a16="http://schemas.microsoft.com/office/drawing/2014/main" val="20002"/>
                    </a:ext>
                  </a:extLst>
                </a:gridCol>
                <a:gridCol w="2592288">
                  <a:extLst>
                    <a:ext uri="{9D8B030D-6E8A-4147-A177-3AD203B41FA5}">
                      <a16:colId xmlns:a16="http://schemas.microsoft.com/office/drawing/2014/main" val="20003"/>
                    </a:ext>
                  </a:extLst>
                </a:gridCol>
                <a:gridCol w="1979712">
                  <a:extLst>
                    <a:ext uri="{9D8B030D-6E8A-4147-A177-3AD203B41FA5}">
                      <a16:colId xmlns:a16="http://schemas.microsoft.com/office/drawing/2014/main" val="20004"/>
                    </a:ext>
                  </a:extLst>
                </a:gridCol>
              </a:tblGrid>
              <a:tr h="989191">
                <a:tc>
                  <a:txBody>
                    <a:bodyPr/>
                    <a:lstStyle/>
                    <a:p>
                      <a:pPr marL="0" algn="ctr" defTabSz="914400" rtl="0" eaLnBrk="1" fontAlgn="ctr" latinLnBrk="0" hangingPunct="1"/>
                      <a:r>
                        <a:rPr lang="tr-TR" sz="2000" b="1" u="none" strike="noStrike" kern="1200" dirty="0" smtClean="0">
                          <a:solidFill>
                            <a:schemeClr val="tx1"/>
                          </a:solidFill>
                          <a:effectLst/>
                          <a:latin typeface="+mn-lt"/>
                          <a:ea typeface="+mn-ea"/>
                          <a:cs typeface="+mn-cs"/>
                        </a:rPr>
                        <a:t>İl</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accent5">
                        <a:lumMod val="20000"/>
                        <a:lumOff val="80000"/>
                      </a:schemeClr>
                    </a:solidFill>
                  </a:tcPr>
                </a:tc>
                <a:tc>
                  <a:txBody>
                    <a:bodyPr/>
                    <a:lstStyle/>
                    <a:p>
                      <a:pPr algn="ctr" rtl="0" fontAlgn="ctr"/>
                      <a:r>
                        <a:rPr lang="tr-TR" sz="2000" u="none" strike="noStrike" dirty="0" smtClean="0">
                          <a:solidFill>
                            <a:schemeClr val="tx1"/>
                          </a:solidFill>
                          <a:effectLst/>
                          <a:latin typeface="+mn-lt"/>
                        </a:rPr>
                        <a:t>Proje</a:t>
                      </a:r>
                    </a:p>
                    <a:p>
                      <a:pPr algn="ctr" rtl="0" fontAlgn="ctr"/>
                      <a:r>
                        <a:rPr lang="tr-TR" sz="2000" u="none" strike="noStrike" dirty="0" smtClean="0">
                          <a:solidFill>
                            <a:schemeClr val="tx1"/>
                          </a:solidFill>
                          <a:effectLst/>
                          <a:latin typeface="+mn-lt"/>
                        </a:rPr>
                        <a:t>Sayısı</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accent5">
                        <a:lumMod val="20000"/>
                        <a:lumOff val="80000"/>
                      </a:schemeClr>
                    </a:solidFill>
                  </a:tcPr>
                </a:tc>
                <a:tc>
                  <a:txBody>
                    <a:bodyPr/>
                    <a:lstStyle/>
                    <a:p>
                      <a:pPr marL="0" algn="ctr" defTabSz="914400" rtl="0" eaLnBrk="1" fontAlgn="ctr" latinLnBrk="0" hangingPunct="1"/>
                      <a:r>
                        <a:rPr lang="tr-TR" sz="2000" b="1" u="none" strike="noStrike" kern="1200" dirty="0" smtClean="0">
                          <a:solidFill>
                            <a:schemeClr val="tx1"/>
                          </a:solidFill>
                          <a:effectLst/>
                          <a:latin typeface="+mn-lt"/>
                          <a:ea typeface="+mn-ea"/>
                          <a:cs typeface="+mn-cs"/>
                        </a:rPr>
                        <a:t>İstihdam</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accent5">
                        <a:lumMod val="20000"/>
                        <a:lumOff val="80000"/>
                      </a:schemeClr>
                    </a:solidFill>
                  </a:tcPr>
                </a:tc>
                <a:tc>
                  <a:txBody>
                    <a:bodyPr/>
                    <a:lstStyle/>
                    <a:p>
                      <a:pPr marL="0" algn="ctr" defTabSz="914400" rtl="0" eaLnBrk="1" fontAlgn="ctr" latinLnBrk="0" hangingPunct="1"/>
                      <a:r>
                        <a:rPr lang="tr-TR" sz="2000" b="1" u="none" strike="noStrike" kern="1200" dirty="0" smtClean="0">
                          <a:solidFill>
                            <a:schemeClr val="tx1"/>
                          </a:solidFill>
                          <a:effectLst/>
                          <a:latin typeface="+mn-lt"/>
                          <a:ea typeface="+mn-ea"/>
                          <a:cs typeface="+mn-cs"/>
                        </a:rPr>
                        <a:t>Mesleki</a:t>
                      </a:r>
                      <a:r>
                        <a:rPr lang="tr-TR" sz="2000" b="1" u="none" strike="noStrike" kern="1200" baseline="0" dirty="0" smtClean="0">
                          <a:solidFill>
                            <a:schemeClr val="tx1"/>
                          </a:solidFill>
                          <a:effectLst/>
                          <a:latin typeface="+mn-lt"/>
                          <a:ea typeface="+mn-ea"/>
                          <a:cs typeface="+mn-cs"/>
                        </a:rPr>
                        <a:t> Eğitim Sağlanan Kişi</a:t>
                      </a:r>
                    </a:p>
                    <a:p>
                      <a:pPr marL="0" algn="ctr" defTabSz="914400" rtl="0" eaLnBrk="1" fontAlgn="ctr" latinLnBrk="0" hangingPunct="1"/>
                      <a:r>
                        <a:rPr lang="tr-TR" sz="2000" b="1" u="none" strike="noStrike" kern="1200" baseline="0" dirty="0" smtClean="0">
                          <a:solidFill>
                            <a:schemeClr val="tx1"/>
                          </a:solidFill>
                          <a:effectLst/>
                          <a:latin typeface="+mn-lt"/>
                          <a:ea typeface="+mn-ea"/>
                          <a:cs typeface="+mn-cs"/>
                        </a:rPr>
                        <a:t>Sayısı</a:t>
                      </a:r>
                      <a:endParaRPr lang="tr-TR" sz="2000" b="1" u="none" strike="noStrike" kern="1200" dirty="0" smtClean="0">
                        <a:solidFill>
                          <a:schemeClr val="tx1"/>
                        </a:solidFill>
                        <a:effectLst/>
                        <a:latin typeface="+mn-lt"/>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accent5">
                        <a:lumMod val="20000"/>
                        <a:lumOff val="80000"/>
                      </a:schemeClr>
                    </a:solidFill>
                  </a:tcPr>
                </a:tc>
                <a:tc>
                  <a:txBody>
                    <a:bodyPr/>
                    <a:lstStyle/>
                    <a:p>
                      <a:pPr marL="0" algn="ctr" defTabSz="914400" rtl="0" eaLnBrk="1" fontAlgn="ctr" latinLnBrk="0" hangingPunct="1"/>
                      <a:r>
                        <a:rPr lang="tr-TR" sz="2000" b="1" u="none" strike="noStrike" kern="1200" dirty="0" smtClean="0">
                          <a:solidFill>
                            <a:schemeClr val="tx1"/>
                          </a:solidFill>
                          <a:effectLst/>
                          <a:latin typeface="+mn-lt"/>
                          <a:ea typeface="+mn-ea"/>
                          <a:cs typeface="+mn-cs"/>
                        </a:rPr>
                        <a:t>Oluşturulan </a:t>
                      </a:r>
                    </a:p>
                    <a:p>
                      <a:pPr marL="0" algn="ctr" defTabSz="914400" rtl="0" eaLnBrk="1" fontAlgn="ctr" latinLnBrk="0" hangingPunct="1"/>
                      <a:r>
                        <a:rPr lang="tr-TR" sz="2000" b="1" u="none" strike="noStrike" kern="1200" dirty="0" smtClean="0">
                          <a:solidFill>
                            <a:schemeClr val="tx1"/>
                          </a:solidFill>
                          <a:effectLst/>
                          <a:latin typeface="+mn-lt"/>
                          <a:ea typeface="+mn-ea"/>
                          <a:cs typeface="+mn-cs"/>
                        </a:rPr>
                        <a:t>Atölye</a:t>
                      </a:r>
                      <a:r>
                        <a:rPr lang="tr-TR" sz="2000" b="1" u="none" strike="noStrike" kern="1200" baseline="0" dirty="0" smtClean="0">
                          <a:solidFill>
                            <a:schemeClr val="tx1"/>
                          </a:solidFill>
                          <a:effectLst/>
                          <a:latin typeface="+mn-lt"/>
                          <a:ea typeface="+mn-ea"/>
                          <a:cs typeface="+mn-cs"/>
                        </a:rPr>
                        <a:t> Sayısı</a:t>
                      </a:r>
                      <a:endParaRPr lang="tr-TR" sz="2000" b="1" u="none" strike="noStrike" kern="1200" dirty="0" smtClean="0">
                        <a:solidFill>
                          <a:schemeClr val="tx1"/>
                        </a:solidFill>
                        <a:effectLst/>
                        <a:latin typeface="+mn-lt"/>
                        <a:ea typeface="+mn-ea"/>
                        <a:cs typeface="+mn-cs"/>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accent5">
                        <a:lumMod val="20000"/>
                        <a:lumOff val="80000"/>
                      </a:schemeClr>
                    </a:solidFill>
                  </a:tcPr>
                </a:tc>
                <a:extLst>
                  <a:ext uri="{0D108BD9-81ED-4DB2-BD59-A6C34878D82A}">
                    <a16:rowId xmlns:a16="http://schemas.microsoft.com/office/drawing/2014/main" val="10000"/>
                  </a:ext>
                </a:extLst>
              </a:tr>
              <a:tr h="660872">
                <a:tc>
                  <a:txBody>
                    <a:bodyPr/>
                    <a:lstStyle/>
                    <a:p>
                      <a:pPr algn="l" fontAlgn="ctr"/>
                      <a:r>
                        <a:rPr lang="tr-TR" sz="1800" b="0" i="0" u="none" strike="noStrike" kern="1200" dirty="0" smtClean="0">
                          <a:solidFill>
                            <a:srgbClr val="000000"/>
                          </a:solidFill>
                          <a:effectLst/>
                          <a:latin typeface="Calibri"/>
                          <a:ea typeface="+mn-ea"/>
                          <a:cs typeface="+mn-cs"/>
                        </a:rPr>
                        <a:t>   Bingöl</a:t>
                      </a:r>
                      <a:endParaRPr lang="tr-TR" sz="1800" b="0" i="0" u="none" strike="noStrike" kern="1200" dirty="0">
                        <a:solidFill>
                          <a:srgbClr val="000000"/>
                        </a:solidFill>
                        <a:effectLst/>
                        <a:latin typeface="Calibri"/>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bg1"/>
                    </a:solidFill>
                  </a:tcPr>
                </a:tc>
                <a:tc>
                  <a:txBody>
                    <a:bodyPr/>
                    <a:lstStyle/>
                    <a:p>
                      <a:pPr algn="ctr" fontAlgn="ctr"/>
                      <a:r>
                        <a:rPr lang="tr-TR" sz="1800" b="0" i="0" u="none" strike="noStrike" dirty="0">
                          <a:solidFill>
                            <a:srgbClr val="000000"/>
                          </a:solidFill>
                          <a:effectLst/>
                          <a:latin typeface="+mn-lt"/>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bg1"/>
                    </a:solidFill>
                  </a:tcPr>
                </a:tc>
                <a:tc>
                  <a:txBody>
                    <a:bodyPr/>
                    <a:lstStyle/>
                    <a:p>
                      <a:pPr algn="ctr" fontAlgn="ctr"/>
                      <a:r>
                        <a:rPr lang="tr-TR" sz="1800" b="0" u="none" strike="noStrike" dirty="0" smtClean="0">
                          <a:solidFill>
                            <a:schemeClr val="tx1"/>
                          </a:solidFill>
                          <a:effectLst/>
                          <a:latin typeface="+mn-lt"/>
                        </a:rPr>
                        <a:t>0</a:t>
                      </a:r>
                      <a:endParaRPr lang="tr-TR" sz="1800" b="0" i="0" u="none" strike="noStrike" dirty="0">
                        <a:solidFill>
                          <a:schemeClr val="tx1"/>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bg1"/>
                    </a:solidFill>
                  </a:tcPr>
                </a:tc>
                <a:tc>
                  <a:txBody>
                    <a:bodyPr/>
                    <a:lstStyle/>
                    <a:p>
                      <a:pPr algn="ctr" fontAlgn="ctr"/>
                      <a:r>
                        <a:rPr lang="tr-TR" sz="1800" b="0" u="none" strike="noStrike" dirty="0" smtClean="0">
                          <a:solidFill>
                            <a:schemeClr val="tx1"/>
                          </a:solidFill>
                          <a:effectLst/>
                          <a:latin typeface="+mn-lt"/>
                        </a:rPr>
                        <a:t>2.078</a:t>
                      </a:r>
                      <a:endParaRPr lang="tr-TR" sz="1800" b="0" i="0" u="none" strike="noStrike" dirty="0">
                        <a:solidFill>
                          <a:schemeClr val="tx1"/>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bg1"/>
                    </a:solidFill>
                  </a:tcPr>
                </a:tc>
                <a:tc>
                  <a:txBody>
                    <a:bodyPr/>
                    <a:lstStyle/>
                    <a:p>
                      <a:pPr algn="ctr" fontAlgn="ctr"/>
                      <a:r>
                        <a:rPr lang="tr-TR" sz="1800" b="0" i="0" u="none" strike="noStrike" dirty="0" smtClean="0">
                          <a:solidFill>
                            <a:schemeClr val="tx1"/>
                          </a:solidFill>
                          <a:effectLst/>
                          <a:latin typeface="+mn-lt"/>
                        </a:rPr>
                        <a:t>19</a:t>
                      </a:r>
                      <a:endParaRPr lang="tr-TR" sz="1800" b="0" i="0" u="none" strike="noStrike" dirty="0">
                        <a:solidFill>
                          <a:schemeClr val="tx1"/>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bg1"/>
                    </a:solidFill>
                  </a:tcPr>
                </a:tc>
                <a:extLst>
                  <a:ext uri="{0D108BD9-81ED-4DB2-BD59-A6C34878D82A}">
                    <a16:rowId xmlns:a16="http://schemas.microsoft.com/office/drawing/2014/main" val="10001"/>
                  </a:ext>
                </a:extLst>
              </a:tr>
              <a:tr h="576064">
                <a:tc>
                  <a:txBody>
                    <a:bodyPr/>
                    <a:lstStyle/>
                    <a:p>
                      <a:pPr algn="l" fontAlgn="ctr"/>
                      <a:r>
                        <a:rPr lang="tr-TR" sz="1800" b="0" i="0" u="none" strike="noStrike" kern="1200" dirty="0" smtClean="0">
                          <a:solidFill>
                            <a:srgbClr val="000000"/>
                          </a:solidFill>
                          <a:effectLst/>
                          <a:latin typeface="Calibri"/>
                          <a:ea typeface="+mn-ea"/>
                          <a:cs typeface="+mn-cs"/>
                        </a:rPr>
                        <a:t>   Elazığ</a:t>
                      </a:r>
                      <a:endParaRPr lang="tr-TR" sz="1800" b="0" i="0" u="none" strike="noStrike" kern="1200" dirty="0">
                        <a:solidFill>
                          <a:srgbClr val="000000"/>
                        </a:solidFill>
                        <a:effectLst/>
                        <a:latin typeface="Calibri"/>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accent5">
                        <a:lumMod val="20000"/>
                        <a:lumOff val="80000"/>
                      </a:schemeClr>
                    </a:solidFill>
                  </a:tcPr>
                </a:tc>
                <a:tc>
                  <a:txBody>
                    <a:bodyPr/>
                    <a:lstStyle/>
                    <a:p>
                      <a:pPr algn="ctr" fontAlgn="ctr"/>
                      <a:r>
                        <a:rPr lang="tr-TR" sz="1800" b="0" i="0" u="none" strike="noStrike" dirty="0">
                          <a:solidFill>
                            <a:srgbClr val="000000"/>
                          </a:solidFill>
                          <a:effectLst/>
                          <a:latin typeface="+mn-lt"/>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accent5">
                        <a:lumMod val="20000"/>
                        <a:lumOff val="80000"/>
                      </a:schemeClr>
                    </a:solidFill>
                  </a:tcPr>
                </a:tc>
                <a:tc>
                  <a:txBody>
                    <a:bodyPr/>
                    <a:lstStyle/>
                    <a:p>
                      <a:pPr algn="ctr" fontAlgn="ctr"/>
                      <a:r>
                        <a:rPr lang="tr-TR" sz="1800" b="0" u="none" strike="noStrike" dirty="0" smtClean="0">
                          <a:solidFill>
                            <a:schemeClr val="tx1"/>
                          </a:solidFill>
                          <a:effectLst/>
                          <a:latin typeface="+mn-lt"/>
                        </a:rPr>
                        <a:t>17</a:t>
                      </a:r>
                      <a:endParaRPr lang="tr-TR" sz="1800" b="0" i="0" u="none" strike="noStrike" dirty="0">
                        <a:solidFill>
                          <a:schemeClr val="tx1"/>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accent5">
                        <a:lumMod val="20000"/>
                        <a:lumOff val="80000"/>
                      </a:schemeClr>
                    </a:solidFill>
                  </a:tcPr>
                </a:tc>
                <a:tc>
                  <a:txBody>
                    <a:bodyPr/>
                    <a:lstStyle/>
                    <a:p>
                      <a:pPr algn="ctr" fontAlgn="ctr"/>
                      <a:r>
                        <a:rPr lang="tr-TR" sz="1800" b="0" u="none" strike="noStrike" dirty="0" smtClean="0">
                          <a:solidFill>
                            <a:schemeClr val="tx1"/>
                          </a:solidFill>
                          <a:effectLst/>
                          <a:latin typeface="+mn-lt"/>
                        </a:rPr>
                        <a:t>690</a:t>
                      </a:r>
                      <a:endParaRPr lang="tr-TR" sz="1800" b="0" i="0" u="none" strike="noStrike" dirty="0">
                        <a:solidFill>
                          <a:schemeClr val="tx1"/>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accent5">
                        <a:lumMod val="20000"/>
                        <a:lumOff val="80000"/>
                      </a:schemeClr>
                    </a:solidFill>
                  </a:tcPr>
                </a:tc>
                <a:tc>
                  <a:txBody>
                    <a:bodyPr/>
                    <a:lstStyle/>
                    <a:p>
                      <a:pPr algn="ctr" fontAlgn="ctr"/>
                      <a:r>
                        <a:rPr lang="tr-TR" sz="1800" b="0" u="none" strike="noStrike" dirty="0" smtClean="0">
                          <a:solidFill>
                            <a:schemeClr val="tx1"/>
                          </a:solidFill>
                          <a:effectLst/>
                          <a:latin typeface="+mn-lt"/>
                        </a:rPr>
                        <a:t>12</a:t>
                      </a:r>
                      <a:endParaRPr lang="tr-TR" sz="1800" b="0" i="0" u="none" strike="noStrike" dirty="0">
                        <a:solidFill>
                          <a:schemeClr val="tx1"/>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accent5">
                        <a:lumMod val="20000"/>
                        <a:lumOff val="80000"/>
                      </a:schemeClr>
                    </a:solidFill>
                  </a:tcPr>
                </a:tc>
                <a:extLst>
                  <a:ext uri="{0D108BD9-81ED-4DB2-BD59-A6C34878D82A}">
                    <a16:rowId xmlns:a16="http://schemas.microsoft.com/office/drawing/2014/main" val="10002"/>
                  </a:ext>
                </a:extLst>
              </a:tr>
              <a:tr h="576064">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tr-TR" sz="1800" b="0" i="0" u="none" strike="noStrike" dirty="0" smtClean="0">
                          <a:solidFill>
                            <a:srgbClr val="000000"/>
                          </a:solidFill>
                          <a:effectLst/>
                          <a:latin typeface="+mn-lt"/>
                        </a:rPr>
                        <a:t>   Malatya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bg1"/>
                    </a:solidFill>
                  </a:tcPr>
                </a:tc>
                <a:tc>
                  <a:txBody>
                    <a:bodyPr/>
                    <a:lstStyle/>
                    <a:p>
                      <a:pPr algn="ctr" fontAlgn="ctr"/>
                      <a:r>
                        <a:rPr lang="tr-TR" sz="1800" b="0" i="0" u="none" strike="noStrike" dirty="0">
                          <a:solidFill>
                            <a:srgbClr val="000000"/>
                          </a:solidFill>
                          <a:effectLst/>
                          <a:latin typeface="+mn-lt"/>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bg1"/>
                    </a:solidFill>
                  </a:tcPr>
                </a:tc>
                <a:tc>
                  <a:txBody>
                    <a:bodyPr/>
                    <a:lstStyle/>
                    <a:p>
                      <a:pPr algn="ctr" fontAlgn="ctr"/>
                      <a:r>
                        <a:rPr lang="tr-TR" sz="1800" b="0" u="none" strike="noStrike" dirty="0" smtClean="0">
                          <a:solidFill>
                            <a:schemeClr val="tx1"/>
                          </a:solidFill>
                          <a:effectLst/>
                          <a:latin typeface="+mn-lt"/>
                        </a:rPr>
                        <a:t>18</a:t>
                      </a:r>
                      <a:endParaRPr lang="tr-TR" sz="1800" b="0" i="0" u="none" strike="noStrike" dirty="0">
                        <a:solidFill>
                          <a:schemeClr val="tx1"/>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bg1"/>
                    </a:solidFill>
                  </a:tcPr>
                </a:tc>
                <a:tc>
                  <a:txBody>
                    <a:bodyPr/>
                    <a:lstStyle/>
                    <a:p>
                      <a:pPr algn="ctr" fontAlgn="ctr"/>
                      <a:r>
                        <a:rPr lang="tr-TR" sz="1800" b="0" u="none" strike="noStrike" dirty="0" smtClean="0">
                          <a:solidFill>
                            <a:schemeClr val="tx1"/>
                          </a:solidFill>
                          <a:effectLst/>
                          <a:latin typeface="+mn-lt"/>
                        </a:rPr>
                        <a:t>1.624</a:t>
                      </a:r>
                      <a:endParaRPr lang="tr-TR" sz="1800" b="0" i="0" u="none" strike="noStrike" dirty="0">
                        <a:solidFill>
                          <a:schemeClr val="tx1"/>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bg1"/>
                    </a:solidFill>
                  </a:tcPr>
                </a:tc>
                <a:tc>
                  <a:txBody>
                    <a:bodyPr/>
                    <a:lstStyle/>
                    <a:p>
                      <a:pPr algn="ctr" fontAlgn="ctr"/>
                      <a:r>
                        <a:rPr lang="tr-TR" sz="1800" b="0" i="0" u="none" strike="noStrike" dirty="0" smtClean="0">
                          <a:solidFill>
                            <a:schemeClr val="tx1"/>
                          </a:solidFill>
                          <a:effectLst/>
                          <a:latin typeface="+mn-lt"/>
                        </a:rPr>
                        <a:t>15</a:t>
                      </a:r>
                      <a:endParaRPr lang="tr-TR" sz="1800" b="0" i="0" u="none" strike="noStrike" dirty="0">
                        <a:solidFill>
                          <a:schemeClr val="tx1"/>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bg1"/>
                    </a:solidFill>
                  </a:tcPr>
                </a:tc>
                <a:extLst>
                  <a:ext uri="{0D108BD9-81ED-4DB2-BD59-A6C34878D82A}">
                    <a16:rowId xmlns:a16="http://schemas.microsoft.com/office/drawing/2014/main" val="10003"/>
                  </a:ext>
                </a:extLst>
              </a:tr>
              <a:tr h="757186">
                <a:tc>
                  <a:txBody>
                    <a:bodyPr/>
                    <a:lstStyle/>
                    <a:p>
                      <a:pPr algn="l" fontAlgn="ctr"/>
                      <a:r>
                        <a:rPr lang="tr-TR" sz="1800" b="0" i="0" u="none" strike="noStrike" dirty="0" smtClean="0">
                          <a:solidFill>
                            <a:srgbClr val="000000"/>
                          </a:solidFill>
                          <a:effectLst/>
                          <a:latin typeface="Calibri"/>
                        </a:rPr>
                        <a:t>   Tunceli </a:t>
                      </a:r>
                      <a:endParaRPr lang="tr-TR" sz="1800" b="0" i="0" u="none" strike="noStrike" dirty="0">
                        <a:solidFill>
                          <a:srgbClr val="000000"/>
                        </a:solidFill>
                        <a:effectLst/>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accent5">
                        <a:lumMod val="20000"/>
                        <a:lumOff val="80000"/>
                      </a:schemeClr>
                    </a:solidFill>
                  </a:tcPr>
                </a:tc>
                <a:tc>
                  <a:txBody>
                    <a:bodyPr/>
                    <a:lstStyle/>
                    <a:p>
                      <a:pPr algn="ctr" fontAlgn="ctr"/>
                      <a:r>
                        <a:rPr lang="tr-TR" sz="1800" b="0" i="0" u="none" strike="noStrike" dirty="0">
                          <a:solidFill>
                            <a:srgbClr val="000000"/>
                          </a:solidFill>
                          <a:effectLst/>
                          <a:latin typeface="+mn-lt"/>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accent5">
                        <a:lumMod val="20000"/>
                        <a:lumOff val="80000"/>
                      </a:schemeClr>
                    </a:solidFill>
                  </a:tcPr>
                </a:tc>
                <a:tc>
                  <a:txBody>
                    <a:bodyPr/>
                    <a:lstStyle/>
                    <a:p>
                      <a:pPr algn="ctr" fontAlgn="ctr"/>
                      <a:r>
                        <a:rPr lang="tr-TR" sz="1800" b="0" u="none" strike="noStrike" dirty="0" smtClean="0">
                          <a:solidFill>
                            <a:schemeClr val="tx1"/>
                          </a:solidFill>
                          <a:effectLst/>
                          <a:latin typeface="+mn-lt"/>
                        </a:rPr>
                        <a:t>13</a:t>
                      </a:r>
                      <a:endParaRPr lang="tr-TR" sz="1800" b="0" i="0" u="none" strike="noStrike" dirty="0">
                        <a:solidFill>
                          <a:schemeClr val="tx1"/>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accent5">
                        <a:lumMod val="20000"/>
                        <a:lumOff val="80000"/>
                      </a:schemeClr>
                    </a:solidFill>
                  </a:tcPr>
                </a:tc>
                <a:tc>
                  <a:txBody>
                    <a:bodyPr/>
                    <a:lstStyle/>
                    <a:p>
                      <a:pPr algn="ctr" fontAlgn="ctr"/>
                      <a:r>
                        <a:rPr lang="tr-TR" sz="1800" b="0" u="none" strike="noStrike" dirty="0" smtClean="0">
                          <a:solidFill>
                            <a:schemeClr val="tx1"/>
                          </a:solidFill>
                          <a:effectLst/>
                          <a:latin typeface="+mn-lt"/>
                        </a:rPr>
                        <a:t>423</a:t>
                      </a:r>
                      <a:endParaRPr lang="tr-TR" sz="1800" b="0" i="0" u="none" strike="noStrike" dirty="0">
                        <a:solidFill>
                          <a:schemeClr val="tx1"/>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accent5">
                        <a:lumMod val="20000"/>
                        <a:lumOff val="80000"/>
                      </a:schemeClr>
                    </a:solidFill>
                  </a:tcPr>
                </a:tc>
                <a:tc>
                  <a:txBody>
                    <a:bodyPr/>
                    <a:lstStyle/>
                    <a:p>
                      <a:pPr algn="ctr" fontAlgn="ctr"/>
                      <a:r>
                        <a:rPr lang="tr-TR" sz="1800" b="0" i="0" u="none" strike="noStrike" dirty="0" smtClean="0">
                          <a:solidFill>
                            <a:schemeClr val="tx1"/>
                          </a:solidFill>
                          <a:effectLst/>
                          <a:latin typeface="+mn-lt"/>
                        </a:rPr>
                        <a:t>7</a:t>
                      </a:r>
                      <a:endParaRPr lang="tr-TR" sz="1800" b="0" i="0" u="none" strike="noStrike" dirty="0">
                        <a:solidFill>
                          <a:schemeClr val="tx1"/>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accent5">
                        <a:lumMod val="20000"/>
                        <a:lumOff val="80000"/>
                      </a:schemeClr>
                    </a:solidFill>
                  </a:tcPr>
                </a:tc>
                <a:extLst>
                  <a:ext uri="{0D108BD9-81ED-4DB2-BD59-A6C34878D82A}">
                    <a16:rowId xmlns:a16="http://schemas.microsoft.com/office/drawing/2014/main" val="10004"/>
                  </a:ext>
                </a:extLst>
              </a:tr>
              <a:tr h="744339">
                <a:tc>
                  <a:txBody>
                    <a:bodyPr/>
                    <a:lstStyle/>
                    <a:p>
                      <a:pPr algn="l" fontAlgn="ctr"/>
                      <a:r>
                        <a:rPr lang="tr-TR" sz="1800" b="1" i="0" u="none" strike="noStrike" baseline="0" dirty="0" smtClean="0">
                          <a:solidFill>
                            <a:srgbClr val="000000"/>
                          </a:solidFill>
                          <a:effectLst/>
                          <a:latin typeface="Calibri"/>
                        </a:rPr>
                        <a:t>    Toplam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bg1"/>
                    </a:solidFill>
                  </a:tcPr>
                </a:tc>
                <a:tc>
                  <a:txBody>
                    <a:bodyPr/>
                    <a:lstStyle/>
                    <a:p>
                      <a:pPr algn="ctr" fontAlgn="ctr"/>
                      <a:r>
                        <a:rPr lang="tr-TR" sz="1800" b="1" i="0" u="none" strike="noStrike" dirty="0">
                          <a:solidFill>
                            <a:srgbClr val="000000"/>
                          </a:solidFill>
                          <a:effectLst/>
                          <a:latin typeface="+mn-lt"/>
                        </a:rPr>
                        <a:t>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800" b="1" u="none" strike="noStrike" kern="1200" dirty="0" smtClean="0">
                          <a:solidFill>
                            <a:schemeClr val="tx1"/>
                          </a:solidFill>
                          <a:effectLst/>
                          <a:latin typeface="+mn-lt"/>
                        </a:rPr>
                        <a:t>48</a:t>
                      </a:r>
                      <a:endParaRPr lang="tr-TR" sz="1800" b="1" u="none" strike="noStrike" kern="1200" dirty="0" smtClean="0">
                        <a:solidFill>
                          <a:schemeClr val="tx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800" b="1" u="none" strike="noStrike" kern="1200" dirty="0" smtClean="0">
                          <a:solidFill>
                            <a:schemeClr val="tx1"/>
                          </a:solidFill>
                          <a:effectLst/>
                          <a:latin typeface="+mn-lt"/>
                        </a:rPr>
                        <a:t>4.815</a:t>
                      </a:r>
                      <a:endParaRPr lang="tr-TR" sz="1800" b="1" u="none" strike="noStrike" kern="1200" dirty="0" smtClean="0">
                        <a:solidFill>
                          <a:schemeClr val="tx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bg1"/>
                    </a:solidFill>
                  </a:tcPr>
                </a:tc>
                <a:tc>
                  <a:txBody>
                    <a:bodyPr/>
                    <a:lstStyle/>
                    <a:p>
                      <a:pPr algn="ctr" fontAlgn="b"/>
                      <a:r>
                        <a:rPr lang="tr-TR" sz="1800" b="1" u="none" strike="noStrike" dirty="0" smtClean="0">
                          <a:solidFill>
                            <a:schemeClr val="tx1"/>
                          </a:solidFill>
                          <a:effectLst/>
                          <a:latin typeface="+mn-lt"/>
                        </a:rPr>
                        <a:t>53</a:t>
                      </a:r>
                      <a:endParaRPr lang="tr-TR" sz="1800" b="1" i="0" u="none" strike="noStrike" dirty="0">
                        <a:solidFill>
                          <a:schemeClr val="tx1"/>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433350872"/>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etin kutusu"/>
          <p:cNvSpPr txBox="1"/>
          <p:nvPr/>
        </p:nvSpPr>
        <p:spPr>
          <a:xfrm>
            <a:off x="0" y="5544455"/>
            <a:ext cx="9144000" cy="584775"/>
          </a:xfrm>
          <a:prstGeom prst="rect">
            <a:avLst/>
          </a:prstGeom>
          <a:noFill/>
        </p:spPr>
        <p:txBody>
          <a:bodyPr wrap="square" rtlCol="0">
            <a:spAutoFit/>
          </a:bodyPr>
          <a:lstStyle/>
          <a:p>
            <a:pPr algn="ctr"/>
            <a:r>
              <a:rPr lang="tr-TR" sz="3200" b="1" dirty="0" smtClean="0">
                <a:solidFill>
                  <a:srgbClr val="1F497D"/>
                </a:solidFill>
                <a:latin typeface="Verdana" pitchFamily="34" charset="0"/>
                <a:ea typeface="Verdana" pitchFamily="34" charset="0"/>
                <a:cs typeface="Verdana" pitchFamily="34" charset="0"/>
              </a:rPr>
              <a:t>sogep@fka.gov.tr</a:t>
            </a:r>
          </a:p>
        </p:txBody>
      </p:sp>
      <p:sp>
        <p:nvSpPr>
          <p:cNvPr id="7" name="Dikdörtgen 6"/>
          <p:cNvSpPr/>
          <p:nvPr/>
        </p:nvSpPr>
        <p:spPr>
          <a:xfrm>
            <a:off x="4372630" y="5519035"/>
            <a:ext cx="1355058" cy="369332"/>
          </a:xfrm>
          <a:prstGeom prst="rect">
            <a:avLst/>
          </a:prstGeom>
        </p:spPr>
        <p:txBody>
          <a:bodyPr wrap="square">
            <a:spAutoFit/>
          </a:bodyPr>
          <a:lstStyle/>
          <a:p>
            <a:pPr algn="ctr"/>
            <a:endParaRPr lang="tr-TR" b="1" dirty="0">
              <a:solidFill>
                <a:srgbClr val="C00000"/>
              </a:solidFill>
              <a:latin typeface="Verdana" pitchFamily="34" charset="0"/>
              <a:ea typeface="Verdana" pitchFamily="34" charset="0"/>
              <a:cs typeface="Verdana" pitchFamily="34" charset="0"/>
            </a:endParaRPr>
          </a:p>
        </p:txBody>
      </p:sp>
      <p:sp>
        <p:nvSpPr>
          <p:cNvPr id="2" name="Dikdörtgen 1"/>
          <p:cNvSpPr/>
          <p:nvPr/>
        </p:nvSpPr>
        <p:spPr>
          <a:xfrm>
            <a:off x="4957793" y="5508521"/>
            <a:ext cx="184731" cy="584775"/>
          </a:xfrm>
          <a:prstGeom prst="rect">
            <a:avLst/>
          </a:prstGeom>
        </p:spPr>
        <p:txBody>
          <a:bodyPr wrap="none">
            <a:spAutoFit/>
          </a:bodyPr>
          <a:lstStyle/>
          <a:p>
            <a:pPr algn="ctr"/>
            <a:endParaRPr lang="tr-TR" sz="3200" b="1" dirty="0">
              <a:solidFill>
                <a:srgbClr val="1F497D"/>
              </a:solidFill>
              <a:latin typeface="Verdana" pitchFamily="34" charset="0"/>
              <a:ea typeface="Verdana" pitchFamily="34" charset="0"/>
              <a:cs typeface="Verdana" pitchFamily="34" charset="0"/>
            </a:endParaRPr>
          </a:p>
        </p:txBody>
      </p:sp>
      <p:pic>
        <p:nvPicPr>
          <p:cNvPr id="18434" name="Picture 2" descr="D:\FKA\resimler\pofuduklar\4642719460_9bb9a225b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1713" y="2420889"/>
            <a:ext cx="4086511" cy="3064883"/>
          </a:xfrm>
          <a:prstGeom prst="rect">
            <a:avLst/>
          </a:prstGeom>
          <a:noFill/>
          <a:extLst>
            <a:ext uri="{909E8E84-426E-40DD-AFC4-6F175D3DCCD1}">
              <a14:hiddenFill xmlns:a14="http://schemas.microsoft.com/office/drawing/2010/main">
                <a:solidFill>
                  <a:srgbClr val="FFFFFF"/>
                </a:solidFill>
              </a14:hiddenFill>
            </a:ext>
          </a:extLst>
        </p:spPr>
      </p:pic>
      <p:sp>
        <p:nvSpPr>
          <p:cNvPr id="8" name="Dikdörtgen 7"/>
          <p:cNvSpPr/>
          <p:nvPr/>
        </p:nvSpPr>
        <p:spPr>
          <a:xfrm>
            <a:off x="1877010" y="1556792"/>
            <a:ext cx="5317972" cy="830997"/>
          </a:xfrm>
          <a:prstGeom prst="rect">
            <a:avLst/>
          </a:prstGeom>
        </p:spPr>
        <p:txBody>
          <a:bodyPr wrap="square">
            <a:spAutoFit/>
          </a:bodyPr>
          <a:lstStyle/>
          <a:p>
            <a:pPr algn="ctr"/>
            <a:r>
              <a:rPr lang="tr-TR" sz="4800" b="1" i="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Verdana" pitchFamily="34" charset="0"/>
                <a:ea typeface="Verdana" pitchFamily="34" charset="0"/>
                <a:cs typeface="Verdana" pitchFamily="34" charset="0"/>
              </a:rPr>
              <a:t>TEŞEKKÜRLER</a:t>
            </a:r>
          </a:p>
        </p:txBody>
      </p:sp>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7992" y="188640"/>
            <a:ext cx="2313009" cy="931616"/>
          </a:xfrm>
          <a:prstGeom prst="rect">
            <a:avLst/>
          </a:prstGeom>
        </p:spPr>
      </p:pic>
      <p:pic>
        <p:nvPicPr>
          <p:cNvPr id="12" name="Resim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516" y="188640"/>
            <a:ext cx="3710756" cy="936966"/>
          </a:xfrm>
          <a:prstGeom prst="rect">
            <a:avLst/>
          </a:prstGeom>
        </p:spPr>
      </p:pic>
      <p:pic>
        <p:nvPicPr>
          <p:cNvPr id="13" name="Resim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2722" y="188640"/>
            <a:ext cx="1345762" cy="931210"/>
          </a:xfrm>
          <a:prstGeom prst="rect">
            <a:avLst/>
          </a:prstGeom>
        </p:spPr>
      </p:pic>
    </p:spTree>
    <p:extLst>
      <p:ext uri="{BB962C8B-B14F-4D97-AF65-F5344CB8AC3E}">
        <p14:creationId xmlns:p14="http://schemas.microsoft.com/office/powerpoint/2010/main" val="385273327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xit" presetSubtype="0" fill="hold" grpId="1" nodeType="afterEffect" nodePh="1">
                                  <p:stCondLst>
                                    <p:cond delay="5000"/>
                                  </p:stCondLst>
                                  <p:endCondLst>
                                    <p:cond evt="begin" delay="0">
                                      <p:tn val="9"/>
                                    </p:cond>
                                  </p:endCondLst>
                                  <p:childTnLst>
                                    <p:animEffect transition="out" filter="fade">
                                      <p:cBhvr>
                                        <p:cTn id="10" dur="1000"/>
                                        <p:tgtEl>
                                          <p:spTgt spid="2"/>
                                        </p:tgtEl>
                                      </p:cBhvr>
                                    </p:animEffect>
                                    <p:set>
                                      <p:cBhvr>
                                        <p:cTn id="11" dur="1" fill="hold">
                                          <p:stCondLst>
                                            <p:cond delay="999"/>
                                          </p:stCondLst>
                                        </p:cTn>
                                        <p:tgtEl>
                                          <p:spTgt spid="2"/>
                                        </p:tgtEl>
                                        <p:attrNameLst>
                                          <p:attrName>style.visibility</p:attrName>
                                        </p:attrNameLst>
                                      </p:cBhvr>
                                      <p:to>
                                        <p:strVal val="hidden"/>
                                      </p:to>
                                    </p:set>
                                  </p:childTnLst>
                                </p:cTn>
                              </p:par>
                            </p:childTnLst>
                          </p:cTn>
                        </p:par>
                        <p:par>
                          <p:cTn id="12" fill="hold">
                            <p:stCondLst>
                              <p:cond delay="65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7000"/>
                            </p:stCondLst>
                            <p:childTnLst>
                              <p:par>
                                <p:cTn id="17" presetID="10" presetClass="exit" presetSubtype="0" fill="hold" grpId="1" nodeType="afterEffect" nodePh="1">
                                  <p:stCondLst>
                                    <p:cond delay="5000"/>
                                  </p:stCondLst>
                                  <p:endCondLst>
                                    <p:cond evt="begin" delay="0">
                                      <p:tn val="17"/>
                                    </p:cond>
                                  </p:endCondLst>
                                  <p:childTnLst>
                                    <p:animEffect transition="out" filter="fade">
                                      <p:cBhvr>
                                        <p:cTn id="18" dur="1000"/>
                                        <p:tgtEl>
                                          <p:spTgt spid="7"/>
                                        </p:tgtEl>
                                      </p:cBhvr>
                                    </p:animEffect>
                                    <p:set>
                                      <p:cBhvr>
                                        <p:cTn id="19" dur="1" fill="hold">
                                          <p:stCondLst>
                                            <p:cond delay="999"/>
                                          </p:stCondLst>
                                        </p:cTn>
                                        <p:tgtEl>
                                          <p:spTgt spid="7"/>
                                        </p:tgtEl>
                                        <p:attrNameLst>
                                          <p:attrName>style.visibility</p:attrName>
                                        </p:attrNameLst>
                                      </p:cBhvr>
                                      <p:to>
                                        <p:strVal val="hidden"/>
                                      </p:to>
                                    </p:set>
                                  </p:childTnLst>
                                </p:cTn>
                              </p:par>
                            </p:childTnLst>
                          </p:cTn>
                        </p:par>
                        <p:par>
                          <p:cTn id="20" fill="hold">
                            <p:stCondLst>
                              <p:cond delay="13000"/>
                            </p:stCondLst>
                            <p:childTnLst>
                              <p:par>
                                <p:cTn id="21" presetID="10" presetClass="entr" presetSubtype="0" fill="hold" grpId="2" nodeType="afterEffect" nodePh="1">
                                  <p:stCondLst>
                                    <p:cond delay="0"/>
                                  </p:stCondLst>
                                  <p:endCondLst>
                                    <p:cond evt="begin" delay="0">
                                      <p:tn val="21"/>
                                    </p:cond>
                                  </p:end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childTnLst>
                                </p:cTn>
                              </p:par>
                            </p:childTnLst>
                          </p:cTn>
                        </p:par>
                        <p:par>
                          <p:cTn id="24" fill="hold">
                            <p:stCondLst>
                              <p:cond delay="14000"/>
                            </p:stCondLst>
                            <p:childTnLst>
                              <p:par>
                                <p:cTn id="25" presetID="10" presetClass="exit" presetSubtype="0" fill="hold" grpId="3" nodeType="afterEffect" nodePh="1">
                                  <p:stCondLst>
                                    <p:cond delay="5000"/>
                                  </p:stCondLst>
                                  <p:endCondLst>
                                    <p:cond evt="begin" delay="0">
                                      <p:tn val="25"/>
                                    </p:cond>
                                  </p:endCondLst>
                                  <p:childTnLst>
                                    <p:animEffect transition="out" filter="fade">
                                      <p:cBhvr>
                                        <p:cTn id="26" dur="1000"/>
                                        <p:tgtEl>
                                          <p:spTgt spid="2"/>
                                        </p:tgtEl>
                                      </p:cBhvr>
                                    </p:animEffect>
                                    <p:set>
                                      <p:cBhvr>
                                        <p:cTn id="27" dur="1" fill="hold">
                                          <p:stCondLst>
                                            <p:cond delay="999"/>
                                          </p:stCondLst>
                                        </p:cTn>
                                        <p:tgtEl>
                                          <p:spTgt spid="2"/>
                                        </p:tgtEl>
                                        <p:attrNameLst>
                                          <p:attrName>style.visibility</p:attrName>
                                        </p:attrNameLst>
                                      </p:cBhvr>
                                      <p:to>
                                        <p:strVal val="hidden"/>
                                      </p:to>
                                    </p:set>
                                  </p:childTnLst>
                                </p:cTn>
                              </p:par>
                            </p:childTnLst>
                          </p:cTn>
                        </p:par>
                        <p:par>
                          <p:cTn id="28" fill="hold">
                            <p:stCondLst>
                              <p:cond delay="20000"/>
                            </p:stCondLst>
                            <p:childTnLst>
                              <p:par>
                                <p:cTn id="29" presetID="10" presetClass="entr" presetSubtype="0" fill="hold" grpId="2" nodeType="afterEffect" nodePh="1">
                                  <p:stCondLst>
                                    <p:cond delay="0"/>
                                  </p:stCondLst>
                                  <p:endCondLst>
                                    <p:cond evt="begin" delay="0">
                                      <p:tn val="29"/>
                                    </p:cond>
                                  </p:end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par>
                          <p:cTn id="32" fill="hold">
                            <p:stCondLst>
                              <p:cond delay="20500"/>
                            </p:stCondLst>
                            <p:childTnLst>
                              <p:par>
                                <p:cTn id="33" presetID="10" presetClass="exit" presetSubtype="0" fill="hold" grpId="3" nodeType="afterEffect" nodePh="1">
                                  <p:stCondLst>
                                    <p:cond delay="5000"/>
                                  </p:stCondLst>
                                  <p:endCondLst>
                                    <p:cond evt="begin" delay="0">
                                      <p:tn val="33"/>
                                    </p:cond>
                                  </p:endCondLst>
                                  <p:childTnLst>
                                    <p:animEffect transition="out" filter="fade">
                                      <p:cBhvr>
                                        <p:cTn id="34" dur="1000"/>
                                        <p:tgtEl>
                                          <p:spTgt spid="7"/>
                                        </p:tgtEl>
                                      </p:cBhvr>
                                    </p:animEffect>
                                    <p:set>
                                      <p:cBhvr>
                                        <p:cTn id="35" dur="1" fill="hold">
                                          <p:stCondLst>
                                            <p:cond delay="999"/>
                                          </p:stCondLst>
                                        </p:cTn>
                                        <p:tgtEl>
                                          <p:spTgt spid="7"/>
                                        </p:tgtEl>
                                        <p:attrNameLst>
                                          <p:attrName>style.visibility</p:attrName>
                                        </p:attrNameLst>
                                      </p:cBhvr>
                                      <p:to>
                                        <p:strVal val="hidden"/>
                                      </p:to>
                                    </p:set>
                                  </p:childTnLst>
                                </p:cTn>
                              </p:par>
                            </p:childTnLst>
                          </p:cTn>
                        </p:par>
                        <p:par>
                          <p:cTn id="36" fill="hold">
                            <p:stCondLst>
                              <p:cond delay="26500"/>
                            </p:stCondLst>
                            <p:childTnLst>
                              <p:par>
                                <p:cTn id="37" presetID="10" presetClass="entr" presetSubtype="0" fill="hold" grpId="4" nodeType="afterEffect" nodePh="1">
                                  <p:stCondLst>
                                    <p:cond delay="0"/>
                                  </p:stCondLst>
                                  <p:endCondLst>
                                    <p:cond evt="begin" delay="0">
                                      <p:tn val="37"/>
                                    </p:cond>
                                  </p:endCondLst>
                                  <p:childTnLst>
                                    <p:set>
                                      <p:cBhvr>
                                        <p:cTn id="38" dur="1" fill="hold">
                                          <p:stCondLst>
                                            <p:cond delay="0"/>
                                          </p:stCondLst>
                                        </p:cTn>
                                        <p:tgtEl>
                                          <p:spTgt spid="2"/>
                                        </p:tgtEl>
                                        <p:attrNameLst>
                                          <p:attrName>style.visibility</p:attrName>
                                        </p:attrNameLst>
                                      </p:cBhvr>
                                      <p:to>
                                        <p:strVal val="visible"/>
                                      </p:to>
                                    </p:set>
                                    <p:animEffect transition="in" filter="fade">
                                      <p:cBhvr>
                                        <p:cTn id="3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7" grpId="2"/>
      <p:bldP spid="7" grpId="3"/>
      <p:bldP spid="2" grpId="0"/>
      <p:bldP spid="2" grpId="1"/>
      <p:bldP spid="2" grpId="2"/>
      <p:bldP spid="2" grpId="3"/>
      <p:bldP spid="2" grpId="4"/>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9817" y="2487788"/>
            <a:ext cx="8424366" cy="3245468"/>
          </a:xfrm>
          <a:noFill/>
        </p:spPr>
        <p:style>
          <a:lnRef idx="2">
            <a:schemeClr val="accent2"/>
          </a:lnRef>
          <a:fillRef idx="1">
            <a:schemeClr val="lt1"/>
          </a:fillRef>
          <a:effectRef idx="0">
            <a:schemeClr val="accent2"/>
          </a:effectRef>
          <a:fontRef idx="minor">
            <a:schemeClr val="dk1"/>
          </a:fontRef>
        </p:style>
        <p:txBody>
          <a:bodyPr wrap="square" lIns="144000" tIns="144000" rIns="144000" bIns="144000">
            <a:spAutoFit/>
          </a:bodyPr>
          <a:lstStyle/>
          <a:p>
            <a:pPr marL="0" indent="0" algn="just">
              <a:buNone/>
            </a:pPr>
            <a:r>
              <a:rPr lang="tr-TR" sz="2400" dirty="0"/>
              <a:t>Programın uygulandığı illerde, yerel dinamikleri harekete geçirerek yoksulluk, göç ve kentleşmeden kaynaklanan sosyal sorunları gidermek, değişen sosyal yapının ortaya çıkardığı ihtiyaçlara karşılık vermek, toplumun dezavantajlı kesimlerinin ekonomik ve sosyal hayata daha aktif katılmalarını sağlamak, istihdam edilebilirliği artırmak, sosyal içermeyi, sosyal girişimciliği ve yenilikçiliği desteklemek ve sosyal sorumluluk uygulamalarını yaygınlaştırmaktır.</a:t>
            </a:r>
          </a:p>
        </p:txBody>
      </p:sp>
      <p:sp>
        <p:nvSpPr>
          <p:cNvPr id="7" name="2 Metin kutusu"/>
          <p:cNvSpPr txBox="1"/>
          <p:nvPr/>
        </p:nvSpPr>
        <p:spPr>
          <a:xfrm>
            <a:off x="338985" y="1743199"/>
            <a:ext cx="3286148" cy="46166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tr-TR" sz="2400" b="1" dirty="0" smtClean="0">
                <a:solidFill>
                  <a:prstClr val="white"/>
                </a:solidFill>
                <a:ea typeface="Verdana" pitchFamily="34" charset="0"/>
                <a:cs typeface="Verdana" pitchFamily="34" charset="0"/>
              </a:rPr>
              <a:t>PROGRAMIN AMACI </a:t>
            </a:r>
          </a:p>
        </p:txBody>
      </p:sp>
      <p:sp>
        <p:nvSpPr>
          <p:cNvPr id="5" name="6 Metin kutusu"/>
          <p:cNvSpPr txBox="1"/>
          <p:nvPr/>
        </p:nvSpPr>
        <p:spPr>
          <a:xfrm>
            <a:off x="0" y="1167135"/>
            <a:ext cx="9144000" cy="533673"/>
          </a:xfrm>
          <a:prstGeom prst="rect">
            <a:avLst/>
          </a:prstGeom>
          <a:solidFill>
            <a:srgbClr val="0070C0"/>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lvl1pPr lvl="0" algn="ctr">
              <a:spcBef>
                <a:spcPct val="0"/>
              </a:spcBef>
              <a:buNone/>
              <a:defRPr sz="40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tr-TR" sz="2800" dirty="0" smtClean="0">
                <a:solidFill>
                  <a:prstClr val="white"/>
                </a:solidFill>
              </a:rPr>
              <a:t>SOGEP 2024</a:t>
            </a:r>
            <a:endParaRPr lang="tr-TR" sz="2800" dirty="0">
              <a:solidFill>
                <a:prstClr val="white"/>
              </a:solidFill>
            </a:endParaRPr>
          </a:p>
        </p:txBody>
      </p:sp>
    </p:spTree>
    <p:extLst>
      <p:ext uri="{BB962C8B-B14F-4D97-AF65-F5344CB8AC3E}">
        <p14:creationId xmlns:p14="http://schemas.microsoft.com/office/powerpoint/2010/main" val="3127693643"/>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9817" y="2419497"/>
            <a:ext cx="8424366" cy="3097735"/>
          </a:xfrm>
        </p:spPr>
        <p:style>
          <a:lnRef idx="2">
            <a:schemeClr val="accent2"/>
          </a:lnRef>
          <a:fillRef idx="1">
            <a:schemeClr val="lt1"/>
          </a:fillRef>
          <a:effectRef idx="0">
            <a:schemeClr val="accent2"/>
          </a:effectRef>
          <a:fontRef idx="minor">
            <a:schemeClr val="dk1"/>
          </a:fontRef>
        </p:style>
        <p:txBody>
          <a:bodyPr wrap="square" lIns="144000" tIns="144000" rIns="144000" bIns="144000">
            <a:spAutoFit/>
          </a:bodyPr>
          <a:lstStyle/>
          <a:p>
            <a:pPr marL="0" indent="0">
              <a:buNone/>
            </a:pPr>
            <a:r>
              <a:rPr lang="tr-TR" sz="2400" b="1" dirty="0"/>
              <a:t>İstihdam Edilebilirliği Artırmak </a:t>
            </a:r>
            <a:endParaRPr lang="tr-TR" sz="2400" dirty="0"/>
          </a:p>
          <a:p>
            <a:pPr lvl="0" algn="just"/>
            <a:r>
              <a:rPr lang="tr-TR" sz="2400" dirty="0"/>
              <a:t>Toplumun dezavantajlı kesimlerinin istihdama katılımının kolaylaştırılmasına, mesleki bilgi ve becerilerin geliştirilmesine yönelik projeler,</a:t>
            </a:r>
          </a:p>
          <a:p>
            <a:pPr lvl="0" algn="just"/>
            <a:r>
              <a:rPr lang="tr-TR" sz="2400" dirty="0"/>
              <a:t>Genç istihdamının artırılmasına yönelik projeler,</a:t>
            </a:r>
          </a:p>
          <a:p>
            <a:pPr lvl="0" algn="just"/>
            <a:r>
              <a:rPr lang="tr-TR" sz="2400" dirty="0"/>
              <a:t>İldeki ve bölgedeki ihtiyaçlara uygun alanlarda nitelikli ve üretken beşerî sermayenin geliştirilmesine yönelik projeler.</a:t>
            </a:r>
          </a:p>
        </p:txBody>
      </p:sp>
      <p:sp>
        <p:nvSpPr>
          <p:cNvPr id="7" name="2 Metin kutusu"/>
          <p:cNvSpPr txBox="1"/>
          <p:nvPr/>
        </p:nvSpPr>
        <p:spPr>
          <a:xfrm>
            <a:off x="338985" y="1815207"/>
            <a:ext cx="3286148" cy="46166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tr-TR" sz="2400" b="1" dirty="0" smtClean="0">
                <a:solidFill>
                  <a:prstClr val="white"/>
                </a:solidFill>
                <a:ea typeface="Verdana" pitchFamily="34" charset="0"/>
                <a:cs typeface="Verdana" pitchFamily="34" charset="0"/>
              </a:rPr>
              <a:t>ÖNCELİK ALANLARI</a:t>
            </a:r>
          </a:p>
        </p:txBody>
      </p:sp>
      <p:sp>
        <p:nvSpPr>
          <p:cNvPr id="5" name="6 Metin kutusu"/>
          <p:cNvSpPr txBox="1"/>
          <p:nvPr/>
        </p:nvSpPr>
        <p:spPr>
          <a:xfrm>
            <a:off x="0" y="1196752"/>
            <a:ext cx="9144000" cy="533673"/>
          </a:xfrm>
          <a:prstGeom prst="rect">
            <a:avLst/>
          </a:prstGeom>
          <a:solidFill>
            <a:srgbClr val="0070C0"/>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lvl1pPr lvl="0" algn="ctr">
              <a:spcBef>
                <a:spcPct val="0"/>
              </a:spcBef>
              <a:buNone/>
              <a:defRPr sz="40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tr-TR" sz="2800" dirty="0" smtClean="0">
                <a:solidFill>
                  <a:prstClr val="white"/>
                </a:solidFill>
              </a:rPr>
              <a:t>SOGEP 2024</a:t>
            </a:r>
            <a:endParaRPr lang="tr-TR" sz="2800" dirty="0">
              <a:solidFill>
                <a:prstClr val="white"/>
              </a:solidFill>
            </a:endParaRPr>
          </a:p>
        </p:txBody>
      </p:sp>
    </p:spTree>
    <p:extLst>
      <p:ext uri="{BB962C8B-B14F-4D97-AF65-F5344CB8AC3E}">
        <p14:creationId xmlns:p14="http://schemas.microsoft.com/office/powerpoint/2010/main" val="2040190046"/>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9817" y="2276872"/>
            <a:ext cx="8424366" cy="4205730"/>
          </a:xfrm>
        </p:spPr>
        <p:style>
          <a:lnRef idx="2">
            <a:schemeClr val="accent2"/>
          </a:lnRef>
          <a:fillRef idx="1">
            <a:schemeClr val="lt1"/>
          </a:fillRef>
          <a:effectRef idx="0">
            <a:schemeClr val="accent2"/>
          </a:effectRef>
          <a:fontRef idx="minor">
            <a:schemeClr val="dk1"/>
          </a:fontRef>
        </p:style>
        <p:txBody>
          <a:bodyPr wrap="square" lIns="144000" tIns="144000" rIns="144000" bIns="144000">
            <a:spAutoFit/>
          </a:bodyPr>
          <a:lstStyle/>
          <a:p>
            <a:pPr marL="0" indent="0">
              <a:buNone/>
            </a:pPr>
            <a:r>
              <a:rPr lang="tr-TR" sz="2400" b="1" dirty="0"/>
              <a:t>Sosyal Girişimcilik ve Yenilikçilik</a:t>
            </a:r>
            <a:endParaRPr lang="tr-TR" sz="2400" dirty="0"/>
          </a:p>
          <a:p>
            <a:pPr lvl="0" algn="just"/>
            <a:r>
              <a:rPr lang="tr-TR" sz="2400" dirty="0"/>
              <a:t>Sosyal girişimlerin kurulmasına ve kapasitelerinin artırılmasına yönelik projeler,</a:t>
            </a:r>
          </a:p>
          <a:p>
            <a:pPr lvl="0" algn="just"/>
            <a:r>
              <a:rPr lang="tr-TR" sz="2400" dirty="0"/>
              <a:t>İstihdam edilebilirliğe ve sosyal içermeye ilişkin yenilikçi modeller geliştirilmesine yönelik projeler,</a:t>
            </a:r>
          </a:p>
          <a:p>
            <a:pPr lvl="0" algn="just"/>
            <a:r>
              <a:rPr lang="tr-TR" sz="2400" dirty="0"/>
              <a:t>Sosyal girişimcilik ve sosyal yenilikçilik alanlarında hizmet veren/verecek olan aracı kurumların işleteceği, ekosistem güçlendirmeye yönelik merkezler, sosyal laboratuvarlar ile kuluçka ve hızlandırıcı programların uygulanmasına yönelik projeler.</a:t>
            </a:r>
          </a:p>
        </p:txBody>
      </p:sp>
      <p:sp>
        <p:nvSpPr>
          <p:cNvPr id="7" name="2 Metin kutusu"/>
          <p:cNvSpPr txBox="1"/>
          <p:nvPr/>
        </p:nvSpPr>
        <p:spPr>
          <a:xfrm>
            <a:off x="338985" y="1743199"/>
            <a:ext cx="3286148" cy="46166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tr-TR" sz="2400" b="1" dirty="0" smtClean="0">
                <a:solidFill>
                  <a:prstClr val="white"/>
                </a:solidFill>
                <a:ea typeface="Verdana" pitchFamily="34" charset="0"/>
                <a:cs typeface="Verdana" pitchFamily="34" charset="0"/>
              </a:rPr>
              <a:t>ÖNCELİK ALANLARI</a:t>
            </a:r>
          </a:p>
        </p:txBody>
      </p:sp>
      <p:sp>
        <p:nvSpPr>
          <p:cNvPr id="5" name="6 Metin kutusu"/>
          <p:cNvSpPr txBox="1"/>
          <p:nvPr/>
        </p:nvSpPr>
        <p:spPr>
          <a:xfrm>
            <a:off x="0" y="1167135"/>
            <a:ext cx="9144000" cy="533673"/>
          </a:xfrm>
          <a:prstGeom prst="rect">
            <a:avLst/>
          </a:prstGeom>
          <a:solidFill>
            <a:srgbClr val="0070C0"/>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lvl1pPr lvl="0" algn="ctr">
              <a:spcBef>
                <a:spcPct val="0"/>
              </a:spcBef>
              <a:buNone/>
              <a:defRPr sz="40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tr-TR" sz="2800" dirty="0" smtClean="0">
                <a:solidFill>
                  <a:prstClr val="white"/>
                </a:solidFill>
              </a:rPr>
              <a:t>SOGEP 2024</a:t>
            </a:r>
            <a:endParaRPr lang="tr-TR" sz="2800" dirty="0">
              <a:solidFill>
                <a:prstClr val="white"/>
              </a:solidFill>
            </a:endParaRPr>
          </a:p>
        </p:txBody>
      </p:sp>
    </p:spTree>
    <p:extLst>
      <p:ext uri="{BB962C8B-B14F-4D97-AF65-F5344CB8AC3E}">
        <p14:creationId xmlns:p14="http://schemas.microsoft.com/office/powerpoint/2010/main" val="3733532592"/>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9817" y="2347489"/>
            <a:ext cx="8424366" cy="3910265"/>
          </a:xfrm>
        </p:spPr>
        <p:style>
          <a:lnRef idx="2">
            <a:schemeClr val="accent2"/>
          </a:lnRef>
          <a:fillRef idx="1">
            <a:schemeClr val="lt1"/>
          </a:fillRef>
          <a:effectRef idx="0">
            <a:schemeClr val="accent2"/>
          </a:effectRef>
          <a:fontRef idx="minor">
            <a:schemeClr val="dk1"/>
          </a:fontRef>
        </p:style>
        <p:txBody>
          <a:bodyPr wrap="square" lIns="144000" tIns="144000" rIns="144000" bIns="144000">
            <a:spAutoFit/>
          </a:bodyPr>
          <a:lstStyle/>
          <a:p>
            <a:pPr marL="0" indent="0">
              <a:buNone/>
            </a:pPr>
            <a:r>
              <a:rPr lang="tr-TR" sz="2400" b="1" dirty="0"/>
              <a:t>Sosyal İçerme </a:t>
            </a:r>
            <a:endParaRPr lang="tr-TR" sz="2400" dirty="0"/>
          </a:p>
          <a:p>
            <a:pPr lvl="0"/>
            <a:r>
              <a:rPr lang="tr-TR" sz="2400" dirty="0"/>
              <a:t>Sosyal yardım alan kesimin gelir düzeyinin </a:t>
            </a:r>
            <a:r>
              <a:rPr lang="tr-TR" sz="2400" dirty="0" smtClean="0"/>
              <a:t>artırılmasına yönelik projeler,</a:t>
            </a:r>
            <a:endParaRPr lang="tr-TR" sz="2400" dirty="0"/>
          </a:p>
          <a:p>
            <a:pPr lvl="0"/>
            <a:r>
              <a:rPr lang="tr-TR" sz="2400" dirty="0"/>
              <a:t>Toplumun dezavantajlı kesimlerinin yaşam kalitelerinin </a:t>
            </a:r>
            <a:r>
              <a:rPr lang="tr-TR" sz="2400" dirty="0" smtClean="0"/>
              <a:t>yükseltilmesine yönelik projeler,</a:t>
            </a:r>
            <a:endParaRPr lang="tr-TR" sz="2400" dirty="0"/>
          </a:p>
          <a:p>
            <a:pPr lvl="0"/>
            <a:r>
              <a:rPr lang="tr-TR" sz="2400" dirty="0"/>
              <a:t>Dezavantajlı kesimlere sunulan hizmetlerin kalitesinin </a:t>
            </a:r>
            <a:r>
              <a:rPr lang="tr-TR" sz="2400" dirty="0" smtClean="0"/>
              <a:t>artırılmasına yönelik projeler,</a:t>
            </a:r>
            <a:endParaRPr lang="tr-TR" sz="2400" dirty="0"/>
          </a:p>
          <a:p>
            <a:pPr lvl="0"/>
            <a:r>
              <a:rPr lang="tr-TR" sz="2400" dirty="0"/>
              <a:t>Dezavantajlı çocuk ve gençlerin yetenek gelişimi ve teknoloji kullanma becerilerinin </a:t>
            </a:r>
            <a:r>
              <a:rPr lang="tr-TR" sz="2400" dirty="0" smtClean="0"/>
              <a:t>geliştirilmesine yönelik projeler,</a:t>
            </a:r>
            <a:endParaRPr lang="tr-TR" sz="2400" dirty="0"/>
          </a:p>
        </p:txBody>
      </p:sp>
      <p:sp>
        <p:nvSpPr>
          <p:cNvPr id="7" name="2 Metin kutusu"/>
          <p:cNvSpPr txBox="1"/>
          <p:nvPr/>
        </p:nvSpPr>
        <p:spPr>
          <a:xfrm>
            <a:off x="338985" y="1743199"/>
            <a:ext cx="3286148" cy="46166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tr-TR" sz="2400" b="1" dirty="0" smtClean="0">
                <a:solidFill>
                  <a:prstClr val="white"/>
                </a:solidFill>
                <a:ea typeface="Verdana" pitchFamily="34" charset="0"/>
                <a:cs typeface="Verdana" pitchFamily="34" charset="0"/>
              </a:rPr>
              <a:t>ÖNCELİK ALANLARI</a:t>
            </a:r>
          </a:p>
        </p:txBody>
      </p:sp>
      <p:sp>
        <p:nvSpPr>
          <p:cNvPr id="5" name="6 Metin kutusu"/>
          <p:cNvSpPr txBox="1"/>
          <p:nvPr/>
        </p:nvSpPr>
        <p:spPr>
          <a:xfrm>
            <a:off x="0" y="1167135"/>
            <a:ext cx="9144000" cy="533673"/>
          </a:xfrm>
          <a:prstGeom prst="rect">
            <a:avLst/>
          </a:prstGeom>
          <a:solidFill>
            <a:srgbClr val="0070C0"/>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lvl1pPr lvl="0" algn="ctr">
              <a:spcBef>
                <a:spcPct val="0"/>
              </a:spcBef>
              <a:buNone/>
              <a:defRPr sz="40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tr-TR" sz="2800" dirty="0" smtClean="0">
                <a:solidFill>
                  <a:prstClr val="white"/>
                </a:solidFill>
              </a:rPr>
              <a:t>SOGEP 2024</a:t>
            </a:r>
            <a:endParaRPr lang="tr-TR" sz="2800" dirty="0">
              <a:solidFill>
                <a:prstClr val="white"/>
              </a:solidFill>
            </a:endParaRPr>
          </a:p>
        </p:txBody>
      </p:sp>
    </p:spTree>
    <p:extLst>
      <p:ext uri="{BB962C8B-B14F-4D97-AF65-F5344CB8AC3E}">
        <p14:creationId xmlns:p14="http://schemas.microsoft.com/office/powerpoint/2010/main" val="2005883433"/>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9817" y="2349348"/>
            <a:ext cx="8424366" cy="2654537"/>
          </a:xfrm>
        </p:spPr>
        <p:style>
          <a:lnRef idx="2">
            <a:schemeClr val="accent2"/>
          </a:lnRef>
          <a:fillRef idx="1">
            <a:schemeClr val="lt1"/>
          </a:fillRef>
          <a:effectRef idx="0">
            <a:schemeClr val="accent2"/>
          </a:effectRef>
          <a:fontRef idx="minor">
            <a:schemeClr val="dk1"/>
          </a:fontRef>
        </p:style>
        <p:txBody>
          <a:bodyPr wrap="square" lIns="144000" tIns="144000" rIns="144000" bIns="144000">
            <a:spAutoFit/>
          </a:bodyPr>
          <a:lstStyle/>
          <a:p>
            <a:pPr marL="0" indent="0">
              <a:buNone/>
            </a:pPr>
            <a:r>
              <a:rPr lang="tr-TR" sz="2400" b="1" dirty="0"/>
              <a:t>Sosyal Sorumluluk </a:t>
            </a:r>
            <a:endParaRPr lang="tr-TR" sz="2400" dirty="0"/>
          </a:p>
          <a:p>
            <a:pPr lvl="0"/>
            <a:r>
              <a:rPr lang="tr-TR" sz="2400" dirty="0" smtClean="0"/>
              <a:t>Bölge </a:t>
            </a:r>
            <a:r>
              <a:rPr lang="tr-TR" sz="2400" dirty="0"/>
              <a:t>öncelikleriyle kâr amacı güden kesimin sosyal sorumluluk faaliyetlerini </a:t>
            </a:r>
            <a:r>
              <a:rPr lang="tr-TR" sz="2400" smtClean="0"/>
              <a:t>uyumlaştırmaya yönelik projeler</a:t>
            </a:r>
            <a:r>
              <a:rPr lang="tr-TR" sz="2400" dirty="0"/>
              <a:t>,</a:t>
            </a:r>
          </a:p>
          <a:p>
            <a:pPr lvl="0"/>
            <a:r>
              <a:rPr lang="tr-TR" sz="2400" dirty="0"/>
              <a:t>Program öncelik alanlarına ve/veya tespit edilen farklı </a:t>
            </a:r>
            <a:r>
              <a:rPr lang="tr-TR" sz="2400" dirty="0" smtClean="0"/>
              <a:t>sosyal bir </a:t>
            </a:r>
            <a:r>
              <a:rPr lang="tr-TR" sz="2400" dirty="0"/>
              <a:t>sorunun </a:t>
            </a:r>
            <a:r>
              <a:rPr lang="tr-TR" sz="2400" dirty="0" smtClean="0"/>
              <a:t>çözümüne yönelik </a:t>
            </a:r>
            <a:r>
              <a:rPr lang="tr-TR" sz="2400" dirty="0"/>
              <a:t>yenilikçi ve model nitelikli projeler.</a:t>
            </a:r>
          </a:p>
        </p:txBody>
      </p:sp>
      <p:sp>
        <p:nvSpPr>
          <p:cNvPr id="7" name="2 Metin kutusu"/>
          <p:cNvSpPr txBox="1"/>
          <p:nvPr/>
        </p:nvSpPr>
        <p:spPr>
          <a:xfrm>
            <a:off x="338985" y="1743199"/>
            <a:ext cx="3286148" cy="46166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tr-TR" sz="2400" b="1" dirty="0" smtClean="0">
                <a:solidFill>
                  <a:prstClr val="white"/>
                </a:solidFill>
                <a:ea typeface="Verdana" pitchFamily="34" charset="0"/>
                <a:cs typeface="Verdana" pitchFamily="34" charset="0"/>
              </a:rPr>
              <a:t>ÖNCELİK ALANLARI</a:t>
            </a:r>
          </a:p>
        </p:txBody>
      </p:sp>
      <p:sp>
        <p:nvSpPr>
          <p:cNvPr id="5" name="6 Metin kutusu"/>
          <p:cNvSpPr txBox="1"/>
          <p:nvPr/>
        </p:nvSpPr>
        <p:spPr>
          <a:xfrm>
            <a:off x="0" y="1167135"/>
            <a:ext cx="9144000" cy="533673"/>
          </a:xfrm>
          <a:prstGeom prst="rect">
            <a:avLst/>
          </a:prstGeom>
          <a:solidFill>
            <a:srgbClr val="0070C0"/>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lvl1pPr lvl="0" algn="ctr">
              <a:spcBef>
                <a:spcPct val="0"/>
              </a:spcBef>
              <a:buNone/>
              <a:defRPr sz="40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tr-TR" sz="2800" dirty="0" smtClean="0">
                <a:solidFill>
                  <a:prstClr val="white"/>
                </a:solidFill>
              </a:rPr>
              <a:t>SOGEP 2024</a:t>
            </a:r>
            <a:endParaRPr lang="tr-TR" sz="2800" dirty="0">
              <a:solidFill>
                <a:prstClr val="white"/>
              </a:solidFill>
            </a:endParaRPr>
          </a:p>
        </p:txBody>
      </p:sp>
    </p:spTree>
    <p:extLst>
      <p:ext uri="{BB962C8B-B14F-4D97-AF65-F5344CB8AC3E}">
        <p14:creationId xmlns:p14="http://schemas.microsoft.com/office/powerpoint/2010/main" val="558376884"/>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İçerik Yer Tutucusu"/>
          <p:cNvSpPr txBox="1">
            <a:spLocks/>
          </p:cNvSpPr>
          <p:nvPr/>
        </p:nvSpPr>
        <p:spPr>
          <a:xfrm>
            <a:off x="324036" y="2282683"/>
            <a:ext cx="8424428" cy="3810613"/>
          </a:xfrm>
          <a:prstGeom prst="rect">
            <a:avLst/>
          </a:prstGeom>
        </p:spPr>
        <p:style>
          <a:lnRef idx="2">
            <a:schemeClr val="accent2"/>
          </a:lnRef>
          <a:fillRef idx="1">
            <a:schemeClr val="lt1"/>
          </a:fillRef>
          <a:effectRef idx="0">
            <a:schemeClr val="accent2"/>
          </a:effectRef>
          <a:fontRef idx="minor">
            <a:schemeClr val="dk1"/>
          </a:fontRef>
        </p:style>
        <p:txBody>
          <a:bodyPr vert="horz" wrap="square" lIns="91440" tIns="180000" rIns="91440" bIns="180000" rtlCol="0">
            <a:sp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algn="just"/>
            <a:r>
              <a:rPr lang="tr-TR" sz="2000" dirty="0"/>
              <a:t>Kâr amacı gütmeyen veya belirli ölçüde kamu yararı gözeten, kamu kurum ve kuruluşları</a:t>
            </a:r>
            <a:r>
              <a:rPr lang="tr-TR" sz="2000" dirty="0" smtClean="0"/>
              <a:t>,</a:t>
            </a:r>
          </a:p>
          <a:p>
            <a:pPr algn="just"/>
            <a:r>
              <a:rPr lang="tr-TR" sz="2000" dirty="0"/>
              <a:t>Ü</a:t>
            </a:r>
            <a:r>
              <a:rPr lang="tr-TR" sz="2000" dirty="0" smtClean="0"/>
              <a:t>niversiteler</a:t>
            </a:r>
            <a:r>
              <a:rPr lang="tr-TR" sz="2000" dirty="0"/>
              <a:t>, </a:t>
            </a:r>
            <a:endParaRPr lang="tr-TR" sz="2000" dirty="0" smtClean="0"/>
          </a:p>
          <a:p>
            <a:pPr algn="just"/>
            <a:r>
              <a:rPr lang="tr-TR" sz="2000" dirty="0"/>
              <a:t>K</a:t>
            </a:r>
            <a:r>
              <a:rPr lang="tr-TR" sz="2000" dirty="0" smtClean="0"/>
              <a:t>amu </a:t>
            </a:r>
            <a:r>
              <a:rPr lang="tr-TR" sz="2000" dirty="0"/>
              <a:t>kurumu niteliğindeki meslek kuruluşları, sivil toplum kuruluşları</a:t>
            </a:r>
            <a:endParaRPr lang="tr-TR" sz="2000" dirty="0" smtClean="0"/>
          </a:p>
          <a:p>
            <a:pPr algn="just"/>
            <a:r>
              <a:rPr lang="tr-TR" sz="2000" dirty="0"/>
              <a:t>B</a:t>
            </a:r>
            <a:r>
              <a:rPr lang="tr-TR" sz="2000" dirty="0" smtClean="0"/>
              <a:t>irlikler</a:t>
            </a:r>
            <a:r>
              <a:rPr lang="tr-TR" sz="2000" dirty="0"/>
              <a:t>, kooperatifler, </a:t>
            </a:r>
            <a:endParaRPr lang="tr-TR" sz="2000" dirty="0" smtClean="0"/>
          </a:p>
          <a:p>
            <a:pPr algn="just"/>
            <a:r>
              <a:rPr lang="tr-TR" sz="2000" dirty="0" smtClean="0"/>
              <a:t>Organize </a:t>
            </a:r>
            <a:r>
              <a:rPr lang="tr-TR" sz="2000" dirty="0"/>
              <a:t>sanayi bölgeleri</a:t>
            </a:r>
            <a:r>
              <a:rPr lang="tr-TR" sz="2000" dirty="0" smtClean="0"/>
              <a:t>, sanayi </a:t>
            </a:r>
            <a:r>
              <a:rPr lang="tr-TR" sz="2000" dirty="0"/>
              <a:t>siteleri, serbest bölge işleticileri, </a:t>
            </a:r>
            <a:endParaRPr lang="tr-TR" sz="2000" dirty="0" smtClean="0"/>
          </a:p>
          <a:p>
            <a:pPr algn="just"/>
            <a:r>
              <a:rPr lang="tr-TR" sz="2000" dirty="0" smtClean="0"/>
              <a:t>Teknoloji </a:t>
            </a:r>
            <a:r>
              <a:rPr lang="tr-TR" sz="2000" dirty="0"/>
              <a:t>transfer ofisi şirketleri ile teknoloji geliştirme bölgesi, endüstri bölgesi ve iş geliştirme merkezi gibi kuruluşların yönetici şirketleri </a:t>
            </a:r>
          </a:p>
          <a:p>
            <a:pPr algn="just"/>
            <a:r>
              <a:rPr lang="tr-TR" sz="2000" dirty="0" smtClean="0"/>
              <a:t>Özel </a:t>
            </a:r>
            <a:r>
              <a:rPr lang="tr-TR" sz="2000" dirty="0"/>
              <a:t>kesim </a:t>
            </a:r>
            <a:r>
              <a:rPr lang="tr-TR" sz="2000" dirty="0" smtClean="0"/>
              <a:t>kuruluşları yalnıza sosyal sorumluluk projeleri için </a:t>
            </a:r>
            <a:r>
              <a:rPr lang="tr-TR" sz="2000" dirty="0"/>
              <a:t>uygun başvuru </a:t>
            </a:r>
            <a:r>
              <a:rPr lang="tr-TR" sz="2000" dirty="0" smtClean="0"/>
              <a:t>sahipleridir, diğer projeler için ortak veya iştirakçi olabilirler.  </a:t>
            </a:r>
            <a:endParaRPr lang="tr-TR" sz="2000" dirty="0"/>
          </a:p>
        </p:txBody>
      </p:sp>
      <p:sp>
        <p:nvSpPr>
          <p:cNvPr id="6" name="2 Metin kutusu"/>
          <p:cNvSpPr txBox="1"/>
          <p:nvPr/>
        </p:nvSpPr>
        <p:spPr>
          <a:xfrm>
            <a:off x="311438" y="1743199"/>
            <a:ext cx="4836625" cy="46166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defPPr>
              <a:defRPr lang="tr-TR"/>
            </a:defPPr>
            <a:lvl1pPr>
              <a:defRPr sz="2100" b="1">
                <a:ea typeface="Verdana" pitchFamily="34" charset="0"/>
                <a:cs typeface="Verdana" pitchFamily="34" charset="0"/>
              </a:defRPr>
            </a:lvl1pPr>
          </a:lstStyle>
          <a:p>
            <a:r>
              <a:rPr lang="tr-TR" sz="2400" dirty="0"/>
              <a:t>UYGUN BAŞVURU </a:t>
            </a:r>
            <a:r>
              <a:rPr lang="tr-TR" sz="2400" dirty="0" smtClean="0"/>
              <a:t>SAHİPLERİ</a:t>
            </a:r>
            <a:endParaRPr lang="tr-TR" sz="2400" dirty="0"/>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05892" y="1700808"/>
            <a:ext cx="474909" cy="474909"/>
          </a:xfrm>
          <a:prstGeom prst="rect">
            <a:avLst/>
          </a:prstGeom>
        </p:spPr>
      </p:pic>
      <p:sp>
        <p:nvSpPr>
          <p:cNvPr id="7" name="6 Metin kutusu"/>
          <p:cNvSpPr txBox="1"/>
          <p:nvPr/>
        </p:nvSpPr>
        <p:spPr>
          <a:xfrm>
            <a:off x="0" y="1167135"/>
            <a:ext cx="9144000" cy="533673"/>
          </a:xfrm>
          <a:prstGeom prst="rect">
            <a:avLst/>
          </a:prstGeom>
          <a:solidFill>
            <a:srgbClr val="0070C0"/>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lvl1pPr lvl="0" algn="ctr">
              <a:spcBef>
                <a:spcPct val="0"/>
              </a:spcBef>
              <a:buNone/>
              <a:defRPr sz="40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tr-TR" sz="2800" dirty="0" smtClean="0">
                <a:solidFill>
                  <a:prstClr val="white"/>
                </a:solidFill>
              </a:rPr>
              <a:t>SOGEP 2024</a:t>
            </a:r>
            <a:endParaRPr lang="tr-TR" sz="2800" dirty="0">
              <a:solidFill>
                <a:prstClr val="white"/>
              </a:solidFill>
            </a:endParaRPr>
          </a:p>
        </p:txBody>
      </p:sp>
    </p:spTree>
    <p:extLst>
      <p:ext uri="{BB962C8B-B14F-4D97-AF65-F5344CB8AC3E}">
        <p14:creationId xmlns:p14="http://schemas.microsoft.com/office/powerpoint/2010/main" val="750299608"/>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İçerik Yer Tutucusu"/>
          <p:cNvSpPr txBox="1">
            <a:spLocks/>
          </p:cNvSpPr>
          <p:nvPr/>
        </p:nvSpPr>
        <p:spPr>
          <a:xfrm>
            <a:off x="324036" y="2478733"/>
            <a:ext cx="8424428" cy="3552081"/>
          </a:xfrm>
          <a:prstGeom prst="rect">
            <a:avLst/>
          </a:prstGeom>
        </p:spPr>
        <p:style>
          <a:lnRef idx="2">
            <a:schemeClr val="accent2"/>
          </a:lnRef>
          <a:fillRef idx="1">
            <a:schemeClr val="lt1"/>
          </a:fillRef>
          <a:effectRef idx="0">
            <a:schemeClr val="accent2"/>
          </a:effectRef>
          <a:fontRef idx="minor">
            <a:schemeClr val="dk1"/>
          </a:fontRef>
        </p:style>
        <p:txBody>
          <a:bodyPr vert="horz" wrap="square" lIns="91440" tIns="180000" rIns="91440" bIns="180000" rtlCol="0">
            <a:sp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algn="just"/>
            <a:r>
              <a:rPr lang="tr-TR" sz="2800" dirty="0" smtClean="0"/>
              <a:t>Projelerin azami süresi 18 aydır. </a:t>
            </a:r>
          </a:p>
          <a:p>
            <a:pPr algn="just"/>
            <a:r>
              <a:rPr lang="tr-TR" sz="2800" dirty="0" smtClean="0"/>
              <a:t>Projeler TRB1 bölgesi (Bingöl, Elazığ, Malatya ve Tunceli) illerinde uygulanmalıdır.</a:t>
            </a:r>
          </a:p>
          <a:p>
            <a:pPr algn="just"/>
            <a:r>
              <a:rPr lang="tr-TR" sz="2800" dirty="0"/>
              <a:t>Başvuru sahiplerinde hedeflenen bölgede kayıtlı olmaları veya merkezlerinin ya da yasal şubelerinin bu bölgede bulunması şartı aranmaz. Ancak proje faaliyetleri bölge içerisinde yürütülmelidir.</a:t>
            </a:r>
            <a:r>
              <a:rPr lang="tr-TR" sz="2800" dirty="0" smtClean="0"/>
              <a:t> </a:t>
            </a:r>
          </a:p>
        </p:txBody>
      </p:sp>
      <p:sp>
        <p:nvSpPr>
          <p:cNvPr id="6" name="2 Metin kutusu"/>
          <p:cNvSpPr txBox="1"/>
          <p:nvPr/>
        </p:nvSpPr>
        <p:spPr>
          <a:xfrm>
            <a:off x="311438" y="1815207"/>
            <a:ext cx="4836625" cy="46166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defPPr>
              <a:defRPr lang="tr-TR"/>
            </a:defPPr>
            <a:lvl1pPr>
              <a:defRPr sz="2100" b="1">
                <a:ea typeface="Verdana" pitchFamily="34" charset="0"/>
                <a:cs typeface="Verdana" pitchFamily="34" charset="0"/>
              </a:defRPr>
            </a:lvl1pPr>
          </a:lstStyle>
          <a:p>
            <a:r>
              <a:rPr lang="tr-TR" sz="2400" dirty="0" smtClean="0"/>
              <a:t>SÜRE VE YER</a:t>
            </a:r>
            <a:endParaRPr lang="tr-TR" sz="2400" dirty="0"/>
          </a:p>
        </p:txBody>
      </p:sp>
      <p:sp>
        <p:nvSpPr>
          <p:cNvPr id="7" name="6 Metin kutusu"/>
          <p:cNvSpPr txBox="1"/>
          <p:nvPr/>
        </p:nvSpPr>
        <p:spPr>
          <a:xfrm>
            <a:off x="0" y="1167135"/>
            <a:ext cx="9144000" cy="533673"/>
          </a:xfrm>
          <a:prstGeom prst="rect">
            <a:avLst/>
          </a:prstGeom>
          <a:solidFill>
            <a:srgbClr val="0070C0"/>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lvl1pPr lvl="0" algn="ctr">
              <a:spcBef>
                <a:spcPct val="0"/>
              </a:spcBef>
              <a:buNone/>
              <a:defRPr sz="40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tr-TR" sz="2800" dirty="0" smtClean="0">
                <a:solidFill>
                  <a:prstClr val="white"/>
                </a:solidFill>
              </a:rPr>
              <a:t>SOGEP 2024</a:t>
            </a:r>
            <a:endParaRPr lang="tr-TR" sz="2800" dirty="0">
              <a:solidFill>
                <a:prstClr val="white"/>
              </a:solidFill>
            </a:endParaRPr>
          </a:p>
        </p:txBody>
      </p:sp>
    </p:spTree>
    <p:extLst>
      <p:ext uri="{BB962C8B-B14F-4D97-AF65-F5344CB8AC3E}">
        <p14:creationId xmlns:p14="http://schemas.microsoft.com/office/powerpoint/2010/main" val="903031400"/>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9817" y="2355386"/>
            <a:ext cx="8424366" cy="3393200"/>
          </a:xfrm>
        </p:spPr>
        <p:style>
          <a:lnRef idx="2">
            <a:schemeClr val="accent2"/>
          </a:lnRef>
          <a:fillRef idx="1">
            <a:schemeClr val="lt1"/>
          </a:fillRef>
          <a:effectRef idx="0">
            <a:schemeClr val="accent2"/>
          </a:effectRef>
          <a:fontRef idx="minor">
            <a:schemeClr val="dk1"/>
          </a:fontRef>
        </p:style>
        <p:txBody>
          <a:bodyPr wrap="square" lIns="144000" tIns="144000" rIns="144000" bIns="144000">
            <a:spAutoFit/>
          </a:bodyPr>
          <a:lstStyle/>
          <a:p>
            <a:pPr lvl="0" algn="just"/>
            <a:r>
              <a:rPr lang="tr-TR" sz="2400" dirty="0"/>
              <a:t>Genç, kadın ve engellilerin istihdamını hedefleyen, yenilikçilik, ortaklık ve iş birliği boyutu güçlü projeler,</a:t>
            </a:r>
          </a:p>
          <a:p>
            <a:pPr lvl="0" algn="just"/>
            <a:r>
              <a:rPr lang="tr-TR" sz="2400" dirty="0"/>
              <a:t>Doğrudan sosyal sorumluluk projesi olmasa da özel sektörün içerisinde yer aldığı ve nakdi eş finansman katkısı sunmayı taahhüt ettiği projeler,</a:t>
            </a:r>
          </a:p>
          <a:p>
            <a:pPr algn="just"/>
            <a:r>
              <a:rPr lang="tr-TR" sz="2400" dirty="0"/>
              <a:t>Proje kapsamında kullanılması öngörülen fiziksel mekânın sıfırdan bir inşaat yerine atıl kamu binalarının değerlendirilerek karşılanmasını öngören projeler</a:t>
            </a:r>
          </a:p>
        </p:txBody>
      </p:sp>
      <p:sp>
        <p:nvSpPr>
          <p:cNvPr id="7" name="2 Metin kutusu"/>
          <p:cNvSpPr txBox="1"/>
          <p:nvPr/>
        </p:nvSpPr>
        <p:spPr>
          <a:xfrm>
            <a:off x="338985" y="1743199"/>
            <a:ext cx="5457152" cy="46166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tr-TR" sz="2400" b="1" dirty="0" smtClean="0">
                <a:solidFill>
                  <a:prstClr val="white"/>
                </a:solidFill>
                <a:ea typeface="Verdana" pitchFamily="34" charset="0"/>
                <a:cs typeface="Verdana" pitchFamily="34" charset="0"/>
              </a:rPr>
              <a:t>ÖNCELİKLENDİRİLECEK PROJELER  </a:t>
            </a:r>
          </a:p>
        </p:txBody>
      </p:sp>
      <p:sp>
        <p:nvSpPr>
          <p:cNvPr id="5" name="6 Metin kutusu"/>
          <p:cNvSpPr txBox="1"/>
          <p:nvPr/>
        </p:nvSpPr>
        <p:spPr>
          <a:xfrm>
            <a:off x="0" y="1167135"/>
            <a:ext cx="9144000" cy="533673"/>
          </a:xfrm>
          <a:prstGeom prst="rect">
            <a:avLst/>
          </a:prstGeom>
          <a:solidFill>
            <a:srgbClr val="0070C0"/>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lvl1pPr lvl="0" algn="ctr">
              <a:spcBef>
                <a:spcPct val="0"/>
              </a:spcBef>
              <a:buNone/>
              <a:defRPr sz="40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tr-TR" sz="2800" dirty="0" smtClean="0">
                <a:solidFill>
                  <a:prstClr val="white"/>
                </a:solidFill>
              </a:rPr>
              <a:t>SOGEP 2024</a:t>
            </a:r>
            <a:endParaRPr lang="tr-TR" sz="2800" dirty="0">
              <a:solidFill>
                <a:prstClr val="white"/>
              </a:solidFill>
            </a:endParaRPr>
          </a:p>
        </p:txBody>
      </p:sp>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4554" y="1764717"/>
            <a:ext cx="474909" cy="474909"/>
          </a:xfrm>
          <a:prstGeom prst="rect">
            <a:avLst/>
          </a:prstGeom>
        </p:spPr>
      </p:pic>
    </p:spTree>
    <p:extLst>
      <p:ext uri="{BB962C8B-B14F-4D97-AF65-F5344CB8AC3E}">
        <p14:creationId xmlns:p14="http://schemas.microsoft.com/office/powerpoint/2010/main" val="3261427564"/>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2">
          <a:schemeClr val="accent1"/>
        </a:fillRef>
        <a:effectRef idx="1">
          <a:schemeClr val="accent1"/>
        </a:effectRef>
        <a:fontRef idx="minor">
          <a:schemeClr val="dk1"/>
        </a:fontRef>
      </a:style>
    </a:spDef>
  </a:objectDefaults>
  <a:extraClrSchemeLst/>
</a:theme>
</file>

<file path=ppt/theme/theme2.xml><?xml version="1.0" encoding="utf-8"?>
<a:theme xmlns:a="http://schemas.openxmlformats.org/drawingml/2006/main" name="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9415</TotalTime>
  <Words>1203</Words>
  <Application>Microsoft Office PowerPoint</Application>
  <PresentationFormat>Ekran Gösterisi (4:3)</PresentationFormat>
  <Paragraphs>147</Paragraphs>
  <Slides>18</Slides>
  <Notes>14</Notes>
  <HiddenSlides>0</HiddenSlides>
  <MMClips>0</MMClips>
  <ScaleCrop>false</ScaleCrop>
  <HeadingPairs>
    <vt:vector size="6" baseType="variant">
      <vt:variant>
        <vt:lpstr>Kullanılan Yazı Tipleri</vt:lpstr>
      </vt:variant>
      <vt:variant>
        <vt:i4>4</vt:i4>
      </vt:variant>
      <vt:variant>
        <vt:lpstr>Tema</vt:lpstr>
      </vt:variant>
      <vt:variant>
        <vt:i4>3</vt:i4>
      </vt:variant>
      <vt:variant>
        <vt:lpstr>Slayt Başlıkları</vt:lpstr>
      </vt:variant>
      <vt:variant>
        <vt:i4>18</vt:i4>
      </vt:variant>
    </vt:vector>
  </HeadingPairs>
  <TitlesOfParts>
    <vt:vector size="25" baseType="lpstr">
      <vt:lpstr>Arial</vt:lpstr>
      <vt:lpstr>Calibri</vt:lpstr>
      <vt:lpstr>Times New Roman</vt:lpstr>
      <vt:lpstr>Verdana</vt:lpstr>
      <vt:lpstr>Ofis Teması</vt:lpstr>
      <vt:lpstr>Özel Tasarım</vt:lpstr>
      <vt:lpstr>1_Özel Tasarım</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Fatih Can</dc:creator>
  <cp:lastModifiedBy>NAİM BOŞKUT</cp:lastModifiedBy>
  <cp:revision>883</cp:revision>
  <dcterms:created xsi:type="dcterms:W3CDTF">2010-05-12T06:04:49Z</dcterms:created>
  <dcterms:modified xsi:type="dcterms:W3CDTF">2024-02-16T07:06:21Z</dcterms:modified>
</cp:coreProperties>
</file>